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9" r:id="rId2"/>
    <p:sldId id="390" r:id="rId3"/>
    <p:sldId id="339" r:id="rId4"/>
    <p:sldId id="337" r:id="rId5"/>
    <p:sldId id="338" r:id="rId6"/>
    <p:sldId id="391" r:id="rId7"/>
    <p:sldId id="393" r:id="rId8"/>
    <p:sldId id="387" r:id="rId9"/>
    <p:sldId id="384" r:id="rId10"/>
    <p:sldId id="386" r:id="rId11"/>
    <p:sldId id="371" r:id="rId12"/>
    <p:sldId id="388" r:id="rId13"/>
    <p:sldId id="389" r:id="rId14"/>
    <p:sldId id="341" r:id="rId15"/>
    <p:sldId id="376" r:id="rId16"/>
    <p:sldId id="352" r:id="rId17"/>
    <p:sldId id="358" r:id="rId18"/>
    <p:sldId id="334" r:id="rId19"/>
    <p:sldId id="356" r:id="rId20"/>
    <p:sldId id="380" r:id="rId21"/>
    <p:sldId id="3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86"/>
    <p:restoredTop sz="86373"/>
  </p:normalViewPr>
  <p:slideViewPr>
    <p:cSldViewPr snapToGrid="0" snapToObjects="1">
      <p:cViewPr>
        <p:scale>
          <a:sx n="136" d="100"/>
          <a:sy n="136" d="100"/>
        </p:scale>
        <p:origin x="848" y="4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2" d="100"/>
        <a:sy n="72" d="100"/>
      </p:scale>
      <p:origin x="0" y="0"/>
    </p:cViewPr>
  </p:sorterViewPr>
  <p:notesViewPr>
    <p:cSldViewPr snapToGrid="0" snapToObjects="1">
      <p:cViewPr varScale="1">
        <p:scale>
          <a:sx n="123" d="100"/>
          <a:sy n="123" d="100"/>
        </p:scale>
        <p:origin x="366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1391-B0CF-FB40-B731-B0C91C22B7A7}" type="datetimeFigureOut">
              <a:rPr lang="en-US" smtClean="0"/>
              <a:t>9/21/16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E4D141-CEC4-FB4F-B8E5-25C60FD20F7F}" type="slidenum">
              <a:rPr lang="en-US" smtClean="0"/>
              <a:t>‹#›</a:t>
            </a:fld>
            <a:endParaRPr lang="en-US"/>
          </a:p>
        </p:txBody>
      </p:sp>
    </p:spTree>
    <p:extLst>
      <p:ext uri="{BB962C8B-B14F-4D97-AF65-F5344CB8AC3E}">
        <p14:creationId xmlns:p14="http://schemas.microsoft.com/office/powerpoint/2010/main" val="1067785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3</a:t>
            </a:fld>
            <a:endParaRPr lang="en-US"/>
          </a:p>
        </p:txBody>
      </p:sp>
    </p:spTree>
    <p:extLst>
      <p:ext uri="{BB962C8B-B14F-4D97-AF65-F5344CB8AC3E}">
        <p14:creationId xmlns:p14="http://schemas.microsoft.com/office/powerpoint/2010/main" val="160842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6</a:t>
            </a:fld>
            <a:endParaRPr lang="en-US"/>
          </a:p>
        </p:txBody>
      </p:sp>
    </p:spTree>
    <p:extLst>
      <p:ext uri="{BB962C8B-B14F-4D97-AF65-F5344CB8AC3E}">
        <p14:creationId xmlns:p14="http://schemas.microsoft.com/office/powerpoint/2010/main" val="106625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8</a:t>
            </a:fld>
            <a:endParaRPr lang="en-US"/>
          </a:p>
        </p:txBody>
      </p:sp>
    </p:spTree>
    <p:extLst>
      <p:ext uri="{BB962C8B-B14F-4D97-AF65-F5344CB8AC3E}">
        <p14:creationId xmlns:p14="http://schemas.microsoft.com/office/powerpoint/2010/main" val="181774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Functional MRI voxel time courses and </a:t>
            </a:r>
            <a:r>
              <a:rPr lang="en-US" sz="1200" dirty="0" err="1" smtClean="0">
                <a:latin typeface="Arial" charset="0"/>
                <a:ea typeface="Arial" charset="0"/>
                <a:cs typeface="Arial" charset="0"/>
              </a:rPr>
              <a:t>spatio</a:t>
            </a:r>
            <a:r>
              <a:rPr lang="en-US" sz="1200" dirty="0" smtClean="0">
                <a:latin typeface="Arial" charset="0"/>
                <a:ea typeface="Arial" charset="0"/>
                <a:cs typeface="Arial" charset="0"/>
              </a:rPr>
              <a:t>-temporal activity patterns </a:t>
            </a:r>
          </a:p>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11</a:t>
            </a:fld>
            <a:endParaRPr lang="en-US"/>
          </a:p>
        </p:txBody>
      </p:sp>
    </p:spTree>
    <p:extLst>
      <p:ext uri="{BB962C8B-B14F-4D97-AF65-F5344CB8AC3E}">
        <p14:creationId xmlns:p14="http://schemas.microsoft.com/office/powerpoint/2010/main" val="128581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14</a:t>
            </a:fld>
            <a:endParaRPr lang="en-US"/>
          </a:p>
        </p:txBody>
      </p:sp>
    </p:spTree>
    <p:extLst>
      <p:ext uri="{BB962C8B-B14F-4D97-AF65-F5344CB8AC3E}">
        <p14:creationId xmlns:p14="http://schemas.microsoft.com/office/powerpoint/2010/main" val="51427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18</a:t>
            </a:fld>
            <a:endParaRPr lang="en-US"/>
          </a:p>
        </p:txBody>
      </p:sp>
    </p:spTree>
    <p:extLst>
      <p:ext uri="{BB962C8B-B14F-4D97-AF65-F5344CB8AC3E}">
        <p14:creationId xmlns:p14="http://schemas.microsoft.com/office/powerpoint/2010/main" val="195418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6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84933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2423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p:cNvCxnSpPr/>
          <p:nvPr userDrawn="1"/>
        </p:nvCxnSpPr>
        <p:spPr>
          <a:xfrm>
            <a:off x="6083084" y="0"/>
            <a:ext cx="15499" cy="6858000"/>
          </a:xfrm>
          <a:prstGeom prst="line">
            <a:avLst/>
          </a:prstGeom>
          <a:ln>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84708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31767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32897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7699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6601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02033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9961701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0" y="6642556"/>
            <a:ext cx="3826689" cy="215444"/>
          </a:xfrm>
          <a:prstGeom prst="rect">
            <a:avLst/>
          </a:prstGeom>
          <a:noFill/>
        </p:spPr>
        <p:txBody>
          <a:bodyPr wrap="none" rtlCol="0">
            <a:spAutoFit/>
          </a:bodyPr>
          <a:lstStyle/>
          <a:p>
            <a:r>
              <a:rPr lang="en-US" sz="800" baseline="0" dirty="0" smtClean="0">
                <a:solidFill>
                  <a:schemeClr val="bg1">
                    <a:lumMod val="75000"/>
                  </a:schemeClr>
                </a:solidFill>
              </a:rPr>
              <a:t>Biomedical Network – Members meeting, HUH,  Arvid Lundervold, 22-September-2016</a:t>
            </a:r>
            <a:r>
              <a:rPr lang="en-US" sz="800" dirty="0" smtClean="0">
                <a:solidFill>
                  <a:schemeClr val="bg1">
                    <a:lumMod val="75000"/>
                  </a:schemeClr>
                </a:solidFill>
              </a:rPr>
              <a:t> </a:t>
            </a:r>
            <a:endParaRPr lang="en-US" sz="800" dirty="0">
              <a:solidFill>
                <a:schemeClr val="bg1">
                  <a:lumMod val="75000"/>
                </a:schemeClr>
              </a:solidFill>
            </a:endParaRPr>
          </a:p>
        </p:txBody>
      </p:sp>
    </p:spTree>
    <p:extLst>
      <p:ext uri="{BB962C8B-B14F-4D97-AF65-F5344CB8AC3E}">
        <p14:creationId xmlns:p14="http://schemas.microsoft.com/office/powerpoint/2010/main" val="182295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png"/><Relationship Id="rId6" Type="http://schemas.openxmlformats.org/officeDocument/2006/relationships/image" Target="../media/image41.jpeg"/><Relationship Id="rId7" Type="http://schemas.openxmlformats.org/officeDocument/2006/relationships/image" Target="../media/image42.png"/><Relationship Id="rId8" Type="http://schemas.openxmlformats.org/officeDocument/2006/relationships/image" Target="../media/image43.jpeg"/><Relationship Id="rId9" Type="http://schemas.openxmlformats.org/officeDocument/2006/relationships/image" Target="../media/image44.png"/><Relationship Id="rId10" Type="http://schemas.openxmlformats.org/officeDocument/2006/relationships/image" Target="../media/image4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www.icm.jhu.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
          <p:cNvSpPr txBox="1">
            <a:spLocks noChangeArrowheads="1"/>
          </p:cNvSpPr>
          <p:nvPr/>
        </p:nvSpPr>
        <p:spPr bwMode="auto">
          <a:xfrm>
            <a:off x="2665796" y="4406226"/>
            <a:ext cx="7205461" cy="969496"/>
          </a:xfrm>
          <a:prstGeom prst="rect">
            <a:avLst/>
          </a:prstGeom>
          <a:noFill/>
          <a:ln w="9525">
            <a:noFill/>
            <a:miter lim="800000"/>
            <a:headEnd/>
            <a:tailEnd/>
          </a:ln>
        </p:spPr>
        <p:txBody>
          <a:bodyPr wrap="square">
            <a:prstTxWarp prst="textNoShape">
              <a:avLst/>
            </a:prstTxWarp>
            <a:spAutoFit/>
          </a:bodyPr>
          <a:lstStyle/>
          <a:p>
            <a:pPr algn="ctr"/>
            <a:r>
              <a:rPr lang="nb-NO" sz="1800" dirty="0" smtClean="0">
                <a:latin typeface="Arial" charset="0"/>
              </a:rPr>
              <a:t>Prof. Arvid Lundervold  </a:t>
            </a:r>
            <a:r>
              <a:rPr lang="nb-NO" sz="1600" dirty="0" err="1" smtClean="0">
                <a:latin typeface="Arial" charset="0"/>
              </a:rPr>
              <a:t>BSc</a:t>
            </a:r>
            <a:r>
              <a:rPr lang="nb-NO" sz="1600" dirty="0" smtClean="0">
                <a:latin typeface="Arial" charset="0"/>
              </a:rPr>
              <a:t>, MD, </a:t>
            </a:r>
            <a:r>
              <a:rPr lang="nb-NO" sz="1600" dirty="0" err="1" smtClean="0">
                <a:latin typeface="Arial" charset="0"/>
              </a:rPr>
              <a:t>PhD</a:t>
            </a:r>
            <a:endParaRPr lang="nb-NO" sz="1800" dirty="0" smtClean="0">
              <a:latin typeface="Arial" charset="0"/>
            </a:endParaRPr>
          </a:p>
          <a:p>
            <a:pPr algn="ctr"/>
            <a:endParaRPr lang="nb-NO" sz="700" dirty="0" smtClean="0">
              <a:latin typeface="Arial" charset="0"/>
            </a:endParaRPr>
          </a:p>
          <a:p>
            <a:pPr algn="ctr"/>
            <a:r>
              <a:rPr lang="nb-NO" sz="1600" dirty="0" smtClean="0">
                <a:latin typeface="Arial" charset="0"/>
                <a:ea typeface="Arial" charset="0"/>
                <a:cs typeface="Arial" charset="0"/>
              </a:rPr>
              <a:t>Department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Biomedicine</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University</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Bergen </a:t>
            </a:r>
            <a:r>
              <a:rPr lang="nb-NO" sz="1600" dirty="0" smtClean="0">
                <a:latin typeface="Arial" charset="0"/>
                <a:ea typeface="Arial" charset="0"/>
                <a:cs typeface="Arial" charset="0"/>
              </a:rPr>
              <a:t>&amp; </a:t>
            </a:r>
            <a:endParaRPr lang="nb-NO" sz="1600" dirty="0" smtClean="0">
              <a:latin typeface="Arial" charset="0"/>
              <a:ea typeface="Arial" charset="0"/>
              <a:cs typeface="Arial" charset="0"/>
            </a:endParaRPr>
          </a:p>
          <a:p>
            <a:pPr algn="ctr"/>
            <a:r>
              <a:rPr lang="nb-NO" sz="1600" dirty="0" smtClean="0">
                <a:latin typeface="Arial" charset="0"/>
                <a:ea typeface="Arial" charset="0"/>
                <a:cs typeface="Arial" charset="0"/>
              </a:rPr>
              <a:t>Department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Radiology</a:t>
            </a:r>
            <a:r>
              <a:rPr lang="nb-NO" sz="1600" dirty="0" smtClean="0">
                <a:latin typeface="Arial" charset="0"/>
                <a:ea typeface="Arial" charset="0"/>
                <a:cs typeface="Arial" charset="0"/>
              </a:rPr>
              <a:t>, </a:t>
            </a:r>
            <a:r>
              <a:rPr lang="nb-NO" sz="1600" dirty="0" smtClean="0">
                <a:latin typeface="Arial" charset="0"/>
                <a:ea typeface="Arial" charset="0"/>
                <a:cs typeface="Arial" charset="0"/>
              </a:rPr>
              <a:t>Haukeland </a:t>
            </a:r>
            <a:r>
              <a:rPr lang="nb-NO" sz="1600" dirty="0" err="1" smtClean="0">
                <a:latin typeface="Arial" charset="0"/>
                <a:ea typeface="Arial" charset="0"/>
                <a:cs typeface="Arial" charset="0"/>
              </a:rPr>
              <a:t>University</a:t>
            </a:r>
            <a:r>
              <a:rPr lang="nb-NO" sz="1600" dirty="0" smtClean="0">
                <a:latin typeface="Arial" charset="0"/>
                <a:ea typeface="Arial" charset="0"/>
                <a:cs typeface="Arial" charset="0"/>
              </a:rPr>
              <a:t> Hospital, Bergen, Norway</a:t>
            </a:r>
            <a:endParaRPr lang="nb-NO" sz="1600" dirty="0" smtClean="0">
              <a:latin typeface="Arial" charset="0"/>
              <a:ea typeface="Arial" charset="0"/>
              <a:cs typeface="Arial" charset="0"/>
            </a:endParaRPr>
          </a:p>
        </p:txBody>
      </p:sp>
      <p:sp>
        <p:nvSpPr>
          <p:cNvPr id="9" name="AutoShape 4"/>
          <p:cNvSpPr>
            <a:spLocks noChangeArrowheads="1"/>
          </p:cNvSpPr>
          <p:nvPr/>
        </p:nvSpPr>
        <p:spPr bwMode="auto">
          <a:xfrm>
            <a:off x="1401373" y="1591027"/>
            <a:ext cx="9448880" cy="2486347"/>
          </a:xfrm>
          <a:prstGeom prst="roundRect">
            <a:avLst>
              <a:gd name="adj" fmla="val 16667"/>
            </a:avLst>
          </a:prstGeom>
          <a:solidFill>
            <a:srgbClr val="0000C8"/>
          </a:solidFill>
          <a:ln w="9525">
            <a:solidFill>
              <a:schemeClr val="tx1"/>
            </a:solidFill>
            <a:round/>
            <a:headEnd/>
            <a:tailEnd/>
          </a:ln>
          <a:effectLst>
            <a:outerShdw blurRad="63500" dist="46662" dir="3284183" algn="ctr" rotWithShape="0">
              <a:schemeClr val="bg2">
                <a:alpha val="74998"/>
              </a:schemeClr>
            </a:outerShdw>
          </a:effectLst>
        </p:spPr>
        <p:txBody>
          <a:bodyPr wrap="none" anchor="ctr">
            <a:prstTxWarp prst="textNoShape">
              <a:avLst/>
            </a:prstTxWarp>
          </a:bodyPr>
          <a:lstStyle/>
          <a:p>
            <a:pPr>
              <a:defRPr/>
            </a:pPr>
            <a:endParaRPr lang="en-US"/>
          </a:p>
        </p:txBody>
      </p:sp>
      <p:sp>
        <p:nvSpPr>
          <p:cNvPr id="10" name="Text Box 5"/>
          <p:cNvSpPr txBox="1">
            <a:spLocks noChangeArrowheads="1"/>
          </p:cNvSpPr>
          <p:nvPr/>
        </p:nvSpPr>
        <p:spPr bwMode="auto">
          <a:xfrm>
            <a:off x="1861079" y="1725133"/>
            <a:ext cx="8624925" cy="615553"/>
          </a:xfrm>
          <a:prstGeom prst="rect">
            <a:avLst/>
          </a:prstGeom>
          <a:noFill/>
          <a:ln w="9525">
            <a:noFill/>
            <a:miter lim="800000"/>
            <a:headEnd/>
            <a:tailEnd/>
          </a:ln>
        </p:spPr>
        <p:txBody>
          <a:bodyPr wrap="none">
            <a:prstTxWarp prst="textNoShape">
              <a:avLst/>
            </a:prstTxWarp>
            <a:spAutoFit/>
          </a:bodyPr>
          <a:lstStyle/>
          <a:p>
            <a:pPr algn="ctr"/>
            <a:r>
              <a:rPr lang="nb-NO" sz="1600" dirty="0" smtClean="0">
                <a:solidFill>
                  <a:schemeClr val="bg1"/>
                </a:solidFill>
                <a:latin typeface="Arial" charset="0"/>
                <a:ea typeface="Arial" charset="0"/>
                <a:cs typeface="Arial" charset="0"/>
              </a:rPr>
              <a:t>BIOMEDICAL NETWORK - </a:t>
            </a:r>
            <a:r>
              <a:rPr lang="nb-NO" sz="1600" dirty="0" err="1" smtClean="0">
                <a:solidFill>
                  <a:schemeClr val="bg1"/>
                </a:solidFill>
                <a:latin typeface="Arial" charset="0"/>
                <a:ea typeface="Arial" charset="0"/>
                <a:cs typeface="Arial" charset="0"/>
              </a:rPr>
              <a:t>Members</a:t>
            </a:r>
            <a:r>
              <a:rPr lang="nb-NO" sz="1600" dirty="0" smtClean="0">
                <a:solidFill>
                  <a:schemeClr val="bg1"/>
                </a:solidFill>
                <a:latin typeface="Arial" charset="0"/>
                <a:ea typeface="Arial" charset="0"/>
                <a:cs typeface="Arial" charset="0"/>
              </a:rPr>
              <a:t> </a:t>
            </a:r>
            <a:r>
              <a:rPr lang="nb-NO" sz="1600" dirty="0" err="1" smtClean="0">
                <a:solidFill>
                  <a:schemeClr val="bg1"/>
                </a:solidFill>
                <a:latin typeface="Arial" charset="0"/>
                <a:ea typeface="Arial" charset="0"/>
                <a:cs typeface="Arial" charset="0"/>
              </a:rPr>
              <a:t>meeting</a:t>
            </a:r>
            <a:r>
              <a:rPr lang="nb-NO" sz="1600" dirty="0" smtClean="0">
                <a:solidFill>
                  <a:schemeClr val="bg1"/>
                </a:solidFill>
                <a:latin typeface="Arial" charset="0"/>
                <a:ea typeface="Arial" charset="0"/>
                <a:cs typeface="Arial" charset="0"/>
              </a:rPr>
              <a:t>, Bikuben, HUH, Bergen, </a:t>
            </a:r>
            <a:r>
              <a:rPr lang="nb-NO" sz="1400" dirty="0" smtClean="0">
                <a:solidFill>
                  <a:schemeClr val="bg1"/>
                </a:solidFill>
                <a:latin typeface="Arial" charset="0"/>
                <a:ea typeface="Arial" charset="0"/>
                <a:cs typeface="Arial" charset="0"/>
              </a:rPr>
              <a:t>22.09 2016, 15:00-18:30</a:t>
            </a:r>
          </a:p>
          <a:p>
            <a:pPr algn="ctr"/>
            <a:endParaRPr lang="nb-NO" sz="500" dirty="0" smtClean="0">
              <a:solidFill>
                <a:schemeClr val="bg1"/>
              </a:solidFill>
              <a:latin typeface="Arial" charset="0"/>
              <a:ea typeface="Arial" charset="0"/>
              <a:cs typeface="Arial" charset="0"/>
            </a:endParaRPr>
          </a:p>
          <a:p>
            <a:pPr algn="ctr"/>
            <a:r>
              <a:rPr lang="nb-NO" sz="1200" dirty="0" err="1">
                <a:solidFill>
                  <a:schemeClr val="bg1"/>
                </a:solidFill>
                <a:latin typeface="Arial" charset="0"/>
                <a:ea typeface="Arial" charset="0"/>
                <a:cs typeface="Arial" charset="0"/>
              </a:rPr>
              <a:t>https</a:t>
            </a:r>
            <a:r>
              <a:rPr lang="nb-NO" sz="1200" dirty="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bergento.no</a:t>
            </a:r>
            <a:r>
              <a:rPr lang="nb-NO" sz="1200" dirty="0" smtClean="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event</a:t>
            </a:r>
            <a:r>
              <a:rPr lang="nb-NO" sz="1200" dirty="0" smtClean="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biomedical-network-members-meeting</a:t>
            </a:r>
            <a:endParaRPr lang="nb-NO" sz="1200" dirty="0">
              <a:solidFill>
                <a:schemeClr val="bg1"/>
              </a:solidFill>
              <a:effectLst/>
              <a:latin typeface="Arial" charset="0"/>
              <a:ea typeface="Arial" charset="0"/>
              <a:cs typeface="Arial" charset="0"/>
            </a:endParaRPr>
          </a:p>
        </p:txBody>
      </p:sp>
      <p:sp>
        <p:nvSpPr>
          <p:cNvPr id="11" name="Text Box 6"/>
          <p:cNvSpPr txBox="1">
            <a:spLocks noChangeArrowheads="1"/>
          </p:cNvSpPr>
          <p:nvPr/>
        </p:nvSpPr>
        <p:spPr bwMode="auto">
          <a:xfrm>
            <a:off x="1307103" y="2382106"/>
            <a:ext cx="9734309" cy="1723549"/>
          </a:xfrm>
          <a:prstGeom prst="rect">
            <a:avLst/>
          </a:prstGeom>
          <a:noFill/>
          <a:ln w="9525">
            <a:noFill/>
            <a:miter lim="800000"/>
            <a:headEnd/>
            <a:tailEnd/>
          </a:ln>
        </p:spPr>
        <p:txBody>
          <a:bodyPr wrap="square">
            <a:prstTxWarp prst="textNoShape">
              <a:avLst/>
            </a:prstTxWarp>
            <a:spAutoFit/>
          </a:bodyPr>
          <a:lstStyle/>
          <a:p>
            <a:pPr algn="ctr"/>
            <a:r>
              <a:rPr lang="en-US" sz="4400" dirty="0" smtClean="0">
                <a:solidFill>
                  <a:schemeClr val="bg1"/>
                </a:solidFill>
                <a:latin typeface="Arial" charset="0"/>
                <a:ea typeface="Arial" charset="0"/>
                <a:cs typeface="Arial" charset="0"/>
              </a:rPr>
              <a:t>Computational medicine</a:t>
            </a:r>
          </a:p>
          <a:p>
            <a:pPr algn="ctr"/>
            <a:endParaRPr lang="en-US" sz="1400" dirty="0">
              <a:solidFill>
                <a:schemeClr val="bg1"/>
              </a:solidFill>
              <a:effectLst/>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 </a:t>
            </a:r>
            <a:r>
              <a:rPr lang="en-US" sz="2400" dirty="0" err="1" smtClean="0">
                <a:solidFill>
                  <a:schemeClr val="bg1"/>
                </a:solidFill>
                <a:latin typeface="Arial" charset="0"/>
                <a:ea typeface="Arial" charset="0"/>
                <a:cs typeface="Arial" charset="0"/>
              </a:rPr>
              <a:t>Beregningsorientert</a:t>
            </a:r>
            <a:r>
              <a:rPr lang="en-US" sz="2400" dirty="0" smtClean="0">
                <a:solidFill>
                  <a:schemeClr val="bg1"/>
                </a:solidFill>
                <a:latin typeface="Arial" charset="0"/>
                <a:ea typeface="Arial" charset="0"/>
                <a:cs typeface="Arial" charset="0"/>
              </a:rPr>
              <a:t> </a:t>
            </a:r>
            <a:r>
              <a:rPr lang="en-US" sz="2400" dirty="0" err="1" smtClean="0">
                <a:solidFill>
                  <a:schemeClr val="bg1"/>
                </a:solidFill>
                <a:latin typeface="Arial" charset="0"/>
                <a:ea typeface="Arial" charset="0"/>
                <a:cs typeface="Arial" charset="0"/>
              </a:rPr>
              <a:t>medisin</a:t>
            </a:r>
            <a:r>
              <a:rPr lang="en-US" sz="2400" dirty="0" smtClean="0">
                <a:solidFill>
                  <a:schemeClr val="bg1"/>
                </a:solidFill>
                <a:latin typeface="Arial" charset="0"/>
                <a:ea typeface="Arial" charset="0"/>
                <a:cs typeface="Arial" charset="0"/>
              </a:rPr>
              <a:t> )</a:t>
            </a:r>
          </a:p>
          <a:p>
            <a:pPr algn="ctr"/>
            <a:endParaRPr lang="en-US" sz="1050" dirty="0" smtClean="0">
              <a:solidFill>
                <a:schemeClr val="bg1"/>
              </a:solidFill>
              <a:latin typeface="Arial" charset="0"/>
              <a:ea typeface="Arial" charset="0"/>
              <a:cs typeface="Arial" charset="0"/>
            </a:endParaRPr>
          </a:p>
          <a:p>
            <a:pPr algn="ctr"/>
            <a:r>
              <a:rPr lang="en-US" sz="1200" dirty="0" smtClean="0">
                <a:solidFill>
                  <a:schemeClr val="bg1"/>
                </a:solidFill>
                <a:effectLst/>
                <a:latin typeface="Arial" charset="0"/>
                <a:ea typeface="Arial" charset="0"/>
                <a:cs typeface="Arial" charset="0"/>
              </a:rPr>
              <a:t>17:35-17:50</a:t>
            </a:r>
            <a:endParaRPr lang="en-US" sz="1200" dirty="0">
              <a:solidFill>
                <a:schemeClr val="bg1"/>
              </a:solidFill>
              <a:effectLst/>
              <a:latin typeface="Arial" charset="0"/>
              <a:ea typeface="Arial" charset="0"/>
              <a:cs typeface="Arial" charset="0"/>
            </a:endParaRPr>
          </a:p>
        </p:txBody>
      </p:sp>
      <p:pic>
        <p:nvPicPr>
          <p:cNvPr id="12" name="Picture 11"/>
          <p:cNvPicPr>
            <a:picLocks noChangeAspect="1"/>
          </p:cNvPicPr>
          <p:nvPr/>
        </p:nvPicPr>
        <p:blipFill>
          <a:blip r:embed="rId2"/>
          <a:stretch>
            <a:fillRect/>
          </a:stretch>
        </p:blipFill>
        <p:spPr>
          <a:xfrm>
            <a:off x="117569" y="132399"/>
            <a:ext cx="3522248" cy="4477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671" y="94270"/>
            <a:ext cx="927100" cy="1034526"/>
          </a:xfrm>
          <a:prstGeom prst="rect">
            <a:avLst/>
          </a:prstGeom>
        </p:spPr>
      </p:pic>
    </p:spTree>
    <p:extLst>
      <p:ext uri="{BB962C8B-B14F-4D97-AF65-F5344CB8AC3E}">
        <p14:creationId xmlns:p14="http://schemas.microsoft.com/office/powerpoint/2010/main" val="5452654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852" y="230737"/>
            <a:ext cx="8366393" cy="646331"/>
          </a:xfrm>
          <a:prstGeom prst="rect">
            <a:avLst/>
          </a:prstGeom>
          <a:noFill/>
        </p:spPr>
        <p:txBody>
          <a:bodyPr wrap="none" rtlCol="0">
            <a:spAutoFit/>
          </a:bodyPr>
          <a:lstStyle/>
          <a:p>
            <a:r>
              <a:rPr lang="en-US" sz="3600" b="1" dirty="0" smtClean="0">
                <a:latin typeface="Arial" charset="0"/>
                <a:ea typeface="Arial" charset="0"/>
                <a:cs typeface="Arial" charset="0"/>
              </a:rPr>
              <a:t>Data analytics   </a:t>
            </a:r>
            <a:r>
              <a:rPr lang="en-US" sz="3600" dirty="0" smtClean="0">
                <a:latin typeface="Arial" charset="0"/>
                <a:ea typeface="Arial" charset="0"/>
                <a:cs typeface="Arial" charset="0"/>
              </a:rPr>
              <a:t>-    </a:t>
            </a:r>
            <a:r>
              <a:rPr lang="en-US" sz="3600" b="1" dirty="0" smtClean="0">
                <a:latin typeface="Arial" charset="0"/>
                <a:ea typeface="Arial" charset="0"/>
                <a:cs typeface="Arial" charset="0"/>
              </a:rPr>
              <a:t>Machine learning  </a:t>
            </a:r>
            <a:endParaRPr lang="en-US" sz="3600" b="1" dirty="0">
              <a:latin typeface="Arial" charset="0"/>
              <a:ea typeface="Arial" charset="0"/>
              <a:cs typeface="Arial" charset="0"/>
            </a:endParaRPr>
          </a:p>
        </p:txBody>
      </p:sp>
      <p:sp>
        <p:nvSpPr>
          <p:cNvPr id="3" name="TextBox 2"/>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5" name="Picture 4"/>
          <p:cNvPicPr>
            <a:picLocks noChangeAspect="1"/>
          </p:cNvPicPr>
          <p:nvPr/>
        </p:nvPicPr>
        <p:blipFill>
          <a:blip r:embed="rId2"/>
          <a:stretch>
            <a:fillRect/>
          </a:stretch>
        </p:blipFill>
        <p:spPr>
          <a:xfrm>
            <a:off x="4165403" y="2128948"/>
            <a:ext cx="7712281" cy="505254"/>
          </a:xfrm>
          <a:prstGeom prst="rect">
            <a:avLst/>
          </a:prstGeom>
        </p:spPr>
      </p:pic>
      <p:pic>
        <p:nvPicPr>
          <p:cNvPr id="6" name="Picture 5"/>
          <p:cNvPicPr>
            <a:picLocks noChangeAspect="1"/>
          </p:cNvPicPr>
          <p:nvPr/>
        </p:nvPicPr>
        <p:blipFill>
          <a:blip r:embed="rId3"/>
          <a:stretch>
            <a:fillRect/>
          </a:stretch>
        </p:blipFill>
        <p:spPr>
          <a:xfrm>
            <a:off x="435835" y="1317195"/>
            <a:ext cx="3281411" cy="1342541"/>
          </a:xfrm>
          <a:prstGeom prst="rect">
            <a:avLst/>
          </a:prstGeom>
        </p:spPr>
      </p:pic>
      <p:pic>
        <p:nvPicPr>
          <p:cNvPr id="7" name="Picture 6"/>
          <p:cNvPicPr>
            <a:picLocks noChangeAspect="1"/>
          </p:cNvPicPr>
          <p:nvPr/>
        </p:nvPicPr>
        <p:blipFill>
          <a:blip r:embed="rId4"/>
          <a:stretch>
            <a:fillRect/>
          </a:stretch>
        </p:blipFill>
        <p:spPr>
          <a:xfrm>
            <a:off x="3946606" y="2604412"/>
            <a:ext cx="8223260" cy="4236754"/>
          </a:xfrm>
          <a:prstGeom prst="rect">
            <a:avLst/>
          </a:prstGeom>
        </p:spPr>
      </p:pic>
      <p:pic>
        <p:nvPicPr>
          <p:cNvPr id="8" name="Picture 7"/>
          <p:cNvPicPr>
            <a:picLocks noChangeAspect="1"/>
          </p:cNvPicPr>
          <p:nvPr/>
        </p:nvPicPr>
        <p:blipFill>
          <a:blip r:embed="rId5"/>
          <a:stretch>
            <a:fillRect/>
          </a:stretch>
        </p:blipFill>
        <p:spPr>
          <a:xfrm>
            <a:off x="811852" y="2644298"/>
            <a:ext cx="2728336" cy="180708"/>
          </a:xfrm>
          <a:prstGeom prst="rect">
            <a:avLst/>
          </a:prstGeom>
        </p:spPr>
      </p:pic>
      <p:sp>
        <p:nvSpPr>
          <p:cNvPr id="10" name="Rectangle 9"/>
          <p:cNvSpPr/>
          <p:nvPr/>
        </p:nvSpPr>
        <p:spPr>
          <a:xfrm>
            <a:off x="4079954" y="986833"/>
            <a:ext cx="7883177" cy="954107"/>
          </a:xfrm>
          <a:prstGeom prst="rect">
            <a:avLst/>
          </a:prstGeom>
        </p:spPr>
        <p:txBody>
          <a:bodyPr wrap="square">
            <a:spAutoFit/>
          </a:bodyPr>
          <a:lstStyle/>
          <a:p>
            <a:r>
              <a:rPr lang="en-US" sz="1400" i="1" dirty="0" smtClean="0">
                <a:latin typeface="TimesNewRoman" charset="0"/>
              </a:rPr>
              <a:t>Deep learning </a:t>
            </a:r>
            <a:r>
              <a:rPr lang="en-US" sz="1400" i="1" dirty="0">
                <a:latin typeface="TimesNewRoman" charset="0"/>
              </a:rPr>
              <a:t>is a growing trend in general data analysis and has been termed one of the 10 breakthrough </a:t>
            </a:r>
            <a:r>
              <a:rPr lang="en-US" sz="1400" i="1" dirty="0" smtClean="0">
                <a:latin typeface="TimesNewRoman" charset="0"/>
              </a:rPr>
              <a:t>technologies </a:t>
            </a:r>
            <a:r>
              <a:rPr lang="en-US" sz="1400" i="1" dirty="0">
                <a:latin typeface="TimesNewRoman" charset="0"/>
              </a:rPr>
              <a:t>of 2013 [1]. </a:t>
            </a:r>
            <a:r>
              <a:rPr lang="en-US" sz="1400" i="1" dirty="0" smtClean="0">
                <a:latin typeface="TimesNewRoman" charset="0"/>
              </a:rPr>
              <a:t>Deep </a:t>
            </a:r>
            <a:r>
              <a:rPr lang="en-US" sz="1400" i="1" dirty="0">
                <a:latin typeface="TimesNewRoman" charset="0"/>
              </a:rPr>
              <a:t>learning is an improvement of artificial neural networks, consisting of more layers that permit higher levels of abstraction and improved predictions from data [2]. To date, it is emerging as the leading machine-learning tool in the general imaging and computer vision domains. </a:t>
            </a:r>
            <a:endParaRPr lang="en-US" sz="1400" i="1" dirty="0"/>
          </a:p>
        </p:txBody>
      </p:sp>
      <p:pic>
        <p:nvPicPr>
          <p:cNvPr id="11" name="Picture 10"/>
          <p:cNvPicPr>
            <a:picLocks noChangeAspect="1"/>
          </p:cNvPicPr>
          <p:nvPr/>
        </p:nvPicPr>
        <p:blipFill>
          <a:blip r:embed="rId6"/>
          <a:stretch>
            <a:fillRect/>
          </a:stretch>
        </p:blipFill>
        <p:spPr>
          <a:xfrm>
            <a:off x="242198" y="3204673"/>
            <a:ext cx="3700170" cy="3221764"/>
          </a:xfrm>
          <a:prstGeom prst="rect">
            <a:avLst/>
          </a:prstGeom>
        </p:spPr>
      </p:pic>
      <p:cxnSp>
        <p:nvCxnSpPr>
          <p:cNvPr id="13" name="Straight Connector 12"/>
          <p:cNvCxnSpPr/>
          <p:nvPr/>
        </p:nvCxnSpPr>
        <p:spPr>
          <a:xfrm>
            <a:off x="225106" y="3452501"/>
            <a:ext cx="0" cy="3076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560" y="4739881"/>
            <a:ext cx="0" cy="927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2256" y="5654472"/>
            <a:ext cx="0" cy="3076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856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689" y="88900"/>
            <a:ext cx="7314823" cy="646331"/>
          </a:xfrm>
          <a:prstGeom prst="rect">
            <a:avLst/>
          </a:prstGeom>
          <a:noFill/>
        </p:spPr>
        <p:txBody>
          <a:bodyPr wrap="none" rtlCol="0">
            <a:spAutoFit/>
          </a:bodyPr>
          <a:lstStyle/>
          <a:p>
            <a:r>
              <a:rPr lang="en-US" sz="3600" b="1" dirty="0" smtClean="0">
                <a:latin typeface="Arial" charset="0"/>
                <a:ea typeface="Arial" charset="0"/>
                <a:cs typeface="Arial" charset="0"/>
              </a:rPr>
              <a:t>Neural networks -  deep learning</a:t>
            </a:r>
            <a:endParaRPr lang="en-US" sz="3600" b="1" dirty="0">
              <a:latin typeface="Arial" charset="0"/>
              <a:ea typeface="Arial" charset="0"/>
              <a:cs typeface="Arial" charset="0"/>
            </a:endParaRPr>
          </a:p>
        </p:txBody>
      </p:sp>
      <p:sp>
        <p:nvSpPr>
          <p:cNvPr id="3" name="Rectangle 2"/>
          <p:cNvSpPr/>
          <p:nvPr/>
        </p:nvSpPr>
        <p:spPr>
          <a:xfrm>
            <a:off x="6167593" y="941070"/>
            <a:ext cx="5784923" cy="2169825"/>
          </a:xfrm>
          <a:prstGeom prst="rect">
            <a:avLst/>
          </a:prstGeom>
        </p:spPr>
        <p:txBody>
          <a:bodyPr wrap="square">
            <a:spAutoFit/>
          </a:bodyPr>
          <a:lstStyle/>
          <a:p>
            <a:pPr>
              <a:lnSpc>
                <a:spcPct val="150000"/>
              </a:lnSpc>
            </a:pPr>
            <a:r>
              <a:rPr lang="en-US" b="1" dirty="0">
                <a:solidFill>
                  <a:srgbClr val="1A1A1A"/>
                </a:solidFill>
                <a:latin typeface="ArialMT" charset="0"/>
              </a:rPr>
              <a:t>Deep learning</a:t>
            </a:r>
            <a:r>
              <a:rPr lang="en-US" dirty="0">
                <a:solidFill>
                  <a:srgbClr val="1A1A1A"/>
                </a:solidFill>
                <a:latin typeface="ArialMT" charset="0"/>
              </a:rPr>
              <a:t> </a:t>
            </a:r>
            <a:r>
              <a:rPr lang="en-US" dirty="0" smtClean="0">
                <a:solidFill>
                  <a:srgbClr val="1A1A1A"/>
                </a:solidFill>
                <a:latin typeface="ArialMT" charset="0"/>
              </a:rPr>
              <a:t>is </a:t>
            </a:r>
            <a:r>
              <a:rPr lang="en-US" dirty="0">
                <a:solidFill>
                  <a:srgbClr val="1A1A1A"/>
                </a:solidFill>
                <a:latin typeface="ArialMT" charset="0"/>
              </a:rPr>
              <a:t>a branch of machine </a:t>
            </a:r>
            <a:r>
              <a:rPr lang="en-US" b="1" dirty="0">
                <a:solidFill>
                  <a:srgbClr val="1A1A1A"/>
                </a:solidFill>
                <a:latin typeface="ArialMT" charset="0"/>
              </a:rPr>
              <a:t>learning</a:t>
            </a:r>
            <a:r>
              <a:rPr lang="en-US" dirty="0">
                <a:solidFill>
                  <a:srgbClr val="1A1A1A"/>
                </a:solidFill>
                <a:latin typeface="ArialMT" charset="0"/>
              </a:rPr>
              <a:t> based on a set of algorithms that attempt to model high-level abstractions in data by using multiple processing layers, with complex structures or otherwise, composed of multiple </a:t>
            </a:r>
            <a:r>
              <a:rPr lang="en-US" dirty="0" smtClean="0">
                <a:solidFill>
                  <a:srgbClr val="1A1A1A"/>
                </a:solidFill>
                <a:latin typeface="ArialMT" charset="0"/>
              </a:rPr>
              <a:t>non-linear transformations</a:t>
            </a:r>
            <a:endParaRPr lang="en-US" dirty="0"/>
          </a:p>
        </p:txBody>
      </p:sp>
      <p:sp>
        <p:nvSpPr>
          <p:cNvPr id="68" name="TextBox 67"/>
          <p:cNvSpPr txBox="1"/>
          <p:nvPr/>
        </p:nvSpPr>
        <p:spPr>
          <a:xfrm>
            <a:off x="10700659" y="3205580"/>
            <a:ext cx="798617" cy="261610"/>
          </a:xfrm>
          <a:prstGeom prst="rect">
            <a:avLst/>
          </a:prstGeom>
          <a:noFill/>
        </p:spPr>
        <p:txBody>
          <a:bodyPr wrap="none" rtlCol="0">
            <a:spAutoFit/>
          </a:bodyPr>
          <a:lstStyle/>
          <a:p>
            <a:r>
              <a:rPr lang="en-US" sz="1100" dirty="0" smtClean="0">
                <a:latin typeface="Arial" charset="0"/>
                <a:ea typeface="Arial" charset="0"/>
                <a:cs typeface="Arial" charset="0"/>
              </a:rPr>
              <a:t>Wikipedia</a:t>
            </a:r>
            <a:endParaRPr lang="en-US" sz="1100"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76689" y="1177621"/>
            <a:ext cx="5813819" cy="3141270"/>
          </a:xfrm>
          <a:prstGeom prst="rect">
            <a:avLst/>
          </a:prstGeom>
        </p:spPr>
      </p:pic>
      <p:pic>
        <p:nvPicPr>
          <p:cNvPr id="7" name="Picture 6"/>
          <p:cNvPicPr>
            <a:picLocks noChangeAspect="1"/>
          </p:cNvPicPr>
          <p:nvPr/>
        </p:nvPicPr>
        <p:blipFill>
          <a:blip r:embed="rId4"/>
          <a:stretch>
            <a:fillRect/>
          </a:stretch>
        </p:blipFill>
        <p:spPr>
          <a:xfrm>
            <a:off x="315685" y="4960834"/>
            <a:ext cx="5542127" cy="1254909"/>
          </a:xfrm>
          <a:prstGeom prst="rect">
            <a:avLst/>
          </a:prstGeom>
        </p:spPr>
      </p:pic>
      <p:sp>
        <p:nvSpPr>
          <p:cNvPr id="69" name="TextBox 68"/>
          <p:cNvSpPr txBox="1"/>
          <p:nvPr/>
        </p:nvSpPr>
        <p:spPr>
          <a:xfrm>
            <a:off x="195943" y="1474552"/>
            <a:ext cx="963725" cy="276999"/>
          </a:xfrm>
          <a:prstGeom prst="rect">
            <a:avLst/>
          </a:prstGeom>
          <a:solidFill>
            <a:schemeClr val="bg1"/>
          </a:solidFill>
        </p:spPr>
        <p:txBody>
          <a:bodyPr wrap="none" rtlCol="0">
            <a:spAutoFit/>
          </a:bodyPr>
          <a:lstStyle/>
          <a:p>
            <a:r>
              <a:rPr lang="en-US" sz="1200" b="1" dirty="0" smtClean="0">
                <a:solidFill>
                  <a:srgbClr val="FF0000"/>
                </a:solidFill>
                <a:latin typeface="Arial" charset="0"/>
                <a:ea typeface="Arial" charset="0"/>
                <a:cs typeface="Arial" charset="0"/>
              </a:rPr>
              <a:t>Input layer</a:t>
            </a:r>
            <a:endParaRPr lang="en-US" sz="1200" b="1" dirty="0">
              <a:solidFill>
                <a:srgbClr val="FF0000"/>
              </a:solidFill>
              <a:latin typeface="Arial" charset="0"/>
              <a:ea typeface="Arial" charset="0"/>
              <a:cs typeface="Arial" charset="0"/>
            </a:endParaRPr>
          </a:p>
        </p:txBody>
      </p:sp>
      <p:sp>
        <p:nvSpPr>
          <p:cNvPr id="70" name="TextBox 69"/>
          <p:cNvSpPr txBox="1"/>
          <p:nvPr/>
        </p:nvSpPr>
        <p:spPr>
          <a:xfrm>
            <a:off x="1224794" y="1347947"/>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1</a:t>
            </a:r>
            <a:endParaRPr lang="en-US" sz="1100" b="1" dirty="0">
              <a:solidFill>
                <a:srgbClr val="0070C0"/>
              </a:solidFill>
              <a:latin typeface="Arial" charset="0"/>
              <a:ea typeface="Arial" charset="0"/>
              <a:cs typeface="Arial" charset="0"/>
            </a:endParaRPr>
          </a:p>
        </p:txBody>
      </p:sp>
      <p:sp>
        <p:nvSpPr>
          <p:cNvPr id="71" name="TextBox 70"/>
          <p:cNvSpPr txBox="1"/>
          <p:nvPr/>
        </p:nvSpPr>
        <p:spPr>
          <a:xfrm>
            <a:off x="2389566" y="1358833"/>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2</a:t>
            </a:r>
            <a:endParaRPr lang="en-US" sz="1100" b="1" dirty="0">
              <a:solidFill>
                <a:srgbClr val="0070C0"/>
              </a:solidFill>
              <a:latin typeface="Arial" charset="0"/>
              <a:ea typeface="Arial" charset="0"/>
              <a:cs typeface="Arial" charset="0"/>
            </a:endParaRPr>
          </a:p>
        </p:txBody>
      </p:sp>
      <p:sp>
        <p:nvSpPr>
          <p:cNvPr id="72" name="TextBox 71"/>
          <p:cNvSpPr txBox="1"/>
          <p:nvPr/>
        </p:nvSpPr>
        <p:spPr>
          <a:xfrm>
            <a:off x="3564812" y="1358833"/>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3</a:t>
            </a:r>
            <a:endParaRPr lang="en-US" sz="1100" b="1" dirty="0">
              <a:solidFill>
                <a:srgbClr val="0070C0"/>
              </a:solidFill>
              <a:latin typeface="Arial" charset="0"/>
              <a:ea typeface="Arial" charset="0"/>
              <a:cs typeface="Arial" charset="0"/>
            </a:endParaRPr>
          </a:p>
        </p:txBody>
      </p:sp>
      <p:sp>
        <p:nvSpPr>
          <p:cNvPr id="73" name="TextBox 72"/>
          <p:cNvSpPr txBox="1"/>
          <p:nvPr/>
        </p:nvSpPr>
        <p:spPr>
          <a:xfrm>
            <a:off x="4831140" y="2018261"/>
            <a:ext cx="1013419" cy="261610"/>
          </a:xfrm>
          <a:prstGeom prst="rect">
            <a:avLst/>
          </a:prstGeom>
          <a:solidFill>
            <a:schemeClr val="bg1"/>
          </a:solidFill>
        </p:spPr>
        <p:txBody>
          <a:bodyPr wrap="none" rtlCol="0">
            <a:spAutoFit/>
          </a:bodyPr>
          <a:lstStyle/>
          <a:p>
            <a:r>
              <a:rPr lang="en-US" sz="1100" b="1" dirty="0" smtClean="0">
                <a:solidFill>
                  <a:srgbClr val="00B050"/>
                </a:solidFill>
                <a:latin typeface="Arial" charset="0"/>
                <a:ea typeface="Arial" charset="0"/>
                <a:cs typeface="Arial" charset="0"/>
              </a:rPr>
              <a:t>Output layer</a:t>
            </a:r>
            <a:endParaRPr lang="en-US" sz="1100" b="1" dirty="0">
              <a:solidFill>
                <a:srgbClr val="00B050"/>
              </a:solidFill>
              <a:latin typeface="Arial" charset="0"/>
              <a:ea typeface="Arial" charset="0"/>
              <a:cs typeface="Arial" charset="0"/>
            </a:endParaRPr>
          </a:p>
        </p:txBody>
      </p:sp>
      <p:cxnSp>
        <p:nvCxnSpPr>
          <p:cNvPr id="12" name="Straight Arrow Connector 11"/>
          <p:cNvCxnSpPr/>
          <p:nvPr/>
        </p:nvCxnSpPr>
        <p:spPr>
          <a:xfrm>
            <a:off x="805543" y="4688827"/>
            <a:ext cx="40255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71689" y="4515047"/>
            <a:ext cx="3033203" cy="369332"/>
          </a:xfrm>
          <a:prstGeom prst="rect">
            <a:avLst/>
          </a:prstGeom>
          <a:solidFill>
            <a:schemeClr val="bg1"/>
          </a:solidFill>
        </p:spPr>
        <p:txBody>
          <a:bodyPr wrap="none" rtlCol="0">
            <a:spAutoFit/>
          </a:bodyPr>
          <a:lstStyle/>
          <a:p>
            <a:r>
              <a:rPr lang="en-US" smtClean="0"/>
              <a:t>  </a:t>
            </a:r>
            <a:r>
              <a:rPr lang="en-US" dirty="0" smtClean="0"/>
              <a:t>l a y e r s   o f   f e a t u r e </a:t>
            </a:r>
            <a:r>
              <a:rPr lang="en-US" smtClean="0"/>
              <a:t>s  </a:t>
            </a:r>
            <a:endParaRPr lang="en-US"/>
          </a:p>
        </p:txBody>
      </p:sp>
      <p:pic>
        <p:nvPicPr>
          <p:cNvPr id="13" name="Picture 12"/>
          <p:cNvPicPr>
            <a:picLocks noChangeAspect="1"/>
          </p:cNvPicPr>
          <p:nvPr/>
        </p:nvPicPr>
        <p:blipFill>
          <a:blip r:embed="rId5"/>
          <a:stretch>
            <a:fillRect/>
          </a:stretch>
        </p:blipFill>
        <p:spPr>
          <a:xfrm>
            <a:off x="6297611" y="3927006"/>
            <a:ext cx="2542974" cy="2539109"/>
          </a:xfrm>
          <a:prstGeom prst="rect">
            <a:avLst/>
          </a:prstGeom>
        </p:spPr>
      </p:pic>
      <p:pic>
        <p:nvPicPr>
          <p:cNvPr id="14" name="Picture 13"/>
          <p:cNvPicPr>
            <a:picLocks noChangeAspect="1"/>
          </p:cNvPicPr>
          <p:nvPr/>
        </p:nvPicPr>
        <p:blipFill>
          <a:blip r:embed="rId6"/>
          <a:stretch>
            <a:fillRect/>
          </a:stretch>
        </p:blipFill>
        <p:spPr>
          <a:xfrm>
            <a:off x="9535521" y="4103637"/>
            <a:ext cx="2395592" cy="877174"/>
          </a:xfrm>
          <a:prstGeom prst="rect">
            <a:avLst/>
          </a:prstGeom>
        </p:spPr>
      </p:pic>
      <p:pic>
        <p:nvPicPr>
          <p:cNvPr id="15" name="Picture 14"/>
          <p:cNvPicPr>
            <a:picLocks noChangeAspect="1"/>
          </p:cNvPicPr>
          <p:nvPr/>
        </p:nvPicPr>
        <p:blipFill>
          <a:blip r:embed="rId7"/>
          <a:stretch>
            <a:fillRect/>
          </a:stretch>
        </p:blipFill>
        <p:spPr>
          <a:xfrm>
            <a:off x="10180462" y="5247584"/>
            <a:ext cx="1772054" cy="1249153"/>
          </a:xfrm>
          <a:prstGeom prst="rect">
            <a:avLst/>
          </a:prstGeom>
        </p:spPr>
      </p:pic>
      <p:pic>
        <p:nvPicPr>
          <p:cNvPr id="16" name="Picture 15"/>
          <p:cNvPicPr>
            <a:picLocks noChangeAspect="1"/>
          </p:cNvPicPr>
          <p:nvPr/>
        </p:nvPicPr>
        <p:blipFill>
          <a:blip r:embed="rId8"/>
          <a:stretch>
            <a:fillRect/>
          </a:stretch>
        </p:blipFill>
        <p:spPr>
          <a:xfrm>
            <a:off x="9142743" y="5247584"/>
            <a:ext cx="1040359" cy="222160"/>
          </a:xfrm>
          <a:prstGeom prst="rect">
            <a:avLst/>
          </a:prstGeom>
        </p:spPr>
      </p:pic>
      <p:sp>
        <p:nvSpPr>
          <p:cNvPr id="18" name="TextBox 17"/>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724294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1067" y="2845749"/>
            <a:ext cx="8498004" cy="3786807"/>
          </a:xfrm>
          <a:prstGeom prst="rect">
            <a:avLst/>
          </a:prstGeom>
        </p:spPr>
      </p:pic>
      <p:pic>
        <p:nvPicPr>
          <p:cNvPr id="5" name="Picture 4"/>
          <p:cNvPicPr>
            <a:picLocks noChangeAspect="1"/>
          </p:cNvPicPr>
          <p:nvPr/>
        </p:nvPicPr>
        <p:blipFill>
          <a:blip r:embed="rId3">
            <a:alphaModFix amt="35000"/>
          </a:blip>
          <a:stretch>
            <a:fillRect/>
          </a:stretch>
        </p:blipFill>
        <p:spPr>
          <a:xfrm>
            <a:off x="6905002" y="99324"/>
            <a:ext cx="5218630" cy="3092522"/>
          </a:xfrm>
          <a:prstGeom prst="rect">
            <a:avLst/>
          </a:prstGeom>
        </p:spPr>
      </p:pic>
      <p:pic>
        <p:nvPicPr>
          <p:cNvPr id="7" name="Picture 6"/>
          <p:cNvPicPr>
            <a:picLocks noChangeAspect="1"/>
          </p:cNvPicPr>
          <p:nvPr/>
        </p:nvPicPr>
        <p:blipFill>
          <a:blip r:embed="rId4"/>
          <a:stretch>
            <a:fillRect/>
          </a:stretch>
        </p:blipFill>
        <p:spPr>
          <a:xfrm>
            <a:off x="154251" y="1004015"/>
            <a:ext cx="6183418" cy="1662272"/>
          </a:xfrm>
          <a:prstGeom prst="rect">
            <a:avLst/>
          </a:prstGeom>
        </p:spPr>
      </p:pic>
      <p:sp>
        <p:nvSpPr>
          <p:cNvPr id="8" name="TextBox 7"/>
          <p:cNvSpPr txBox="1"/>
          <p:nvPr/>
        </p:nvSpPr>
        <p:spPr>
          <a:xfrm>
            <a:off x="9343398" y="4154376"/>
            <a:ext cx="2762295" cy="2600712"/>
          </a:xfrm>
          <a:prstGeom prst="rect">
            <a:avLst/>
          </a:prstGeom>
          <a:noFill/>
        </p:spPr>
        <p:txBody>
          <a:bodyPr wrap="none" rtlCol="0">
            <a:spAutoFit/>
          </a:bodyPr>
          <a:lstStyle/>
          <a:p>
            <a:pPr marL="285750" indent="-285750">
              <a:buFont typeface="Arial" charset="0"/>
              <a:buChar char="•"/>
            </a:pPr>
            <a:r>
              <a:rPr lang="en-US" sz="1600" dirty="0" err="1" smtClean="0">
                <a:latin typeface="Arial" charset="0"/>
                <a:ea typeface="Arial" charset="0"/>
                <a:cs typeface="Arial" charset="0"/>
              </a:rPr>
              <a:t>HiB</a:t>
            </a:r>
            <a:r>
              <a:rPr lang="en-US" sz="1400" dirty="0" smtClean="0">
                <a:latin typeface="Arial" charset="0"/>
                <a:ea typeface="Arial" charset="0"/>
                <a:cs typeface="Arial" charset="0"/>
              </a:rPr>
              <a:t> </a:t>
            </a:r>
          </a:p>
          <a:p>
            <a:r>
              <a:rPr lang="en-US" sz="1400" dirty="0">
                <a:latin typeface="Arial" charset="0"/>
                <a:ea typeface="Arial" charset="0"/>
                <a:cs typeface="Arial" charset="0"/>
              </a:rPr>
              <a:t> </a:t>
            </a:r>
            <a:r>
              <a:rPr lang="en-US" sz="1400" dirty="0" smtClean="0">
                <a:latin typeface="Arial" charset="0"/>
                <a:ea typeface="Arial" charset="0"/>
                <a:cs typeface="Arial" charset="0"/>
              </a:rPr>
              <a:t>  </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matematikk</a:t>
            </a:r>
            <a:r>
              <a:rPr lang="en-US" sz="1200" dirty="0" smtClean="0">
                <a:latin typeface="Arial" charset="0"/>
                <a:ea typeface="Arial" charset="0"/>
                <a:cs typeface="Arial" charset="0"/>
              </a:rPr>
              <a:t>/data/</a:t>
            </a:r>
            <a:r>
              <a:rPr lang="en-US" sz="1200" dirty="0" err="1" smtClean="0">
                <a:latin typeface="Arial" charset="0"/>
                <a:ea typeface="Arial" charset="0"/>
                <a:cs typeface="Arial" charset="0"/>
              </a:rPr>
              <a:t>helse</a:t>
            </a:r>
            <a:r>
              <a:rPr lang="en-US" sz="1200" dirty="0" smtClean="0">
                <a:latin typeface="Arial" charset="0"/>
                <a:ea typeface="Arial" charset="0"/>
                <a:cs typeface="Arial" charset="0"/>
              </a:rPr>
              <a:t>)</a:t>
            </a:r>
          </a:p>
          <a:p>
            <a:endParaRPr lang="en-US" sz="1200" dirty="0">
              <a:latin typeface="Arial" charset="0"/>
              <a:ea typeface="Arial" charset="0"/>
              <a:cs typeface="Arial" charset="0"/>
            </a:endParaRPr>
          </a:p>
          <a:p>
            <a:pPr marL="285750" indent="-285750">
              <a:buFont typeface="Arial" charset="0"/>
              <a:buChar char="•"/>
            </a:pPr>
            <a:r>
              <a:rPr lang="en-US" sz="1600" dirty="0" err="1" smtClean="0">
                <a:latin typeface="Arial" charset="0"/>
                <a:ea typeface="Arial" charset="0"/>
                <a:cs typeface="Arial" charset="0"/>
              </a:rPr>
              <a:t>Uni</a:t>
            </a:r>
            <a:r>
              <a:rPr lang="en-US" sz="1600" dirty="0" smtClean="0">
                <a:latin typeface="Arial" charset="0"/>
                <a:ea typeface="Arial" charset="0"/>
                <a:cs typeface="Arial" charset="0"/>
              </a:rPr>
              <a:t> </a:t>
            </a:r>
            <a:r>
              <a:rPr lang="en-US" sz="1600" dirty="0">
                <a:latin typeface="Arial" charset="0"/>
                <a:ea typeface="Arial" charset="0"/>
                <a:cs typeface="Arial" charset="0"/>
              </a:rPr>
              <a:t>R</a:t>
            </a:r>
            <a:r>
              <a:rPr lang="en-US" sz="1600" dirty="0" smtClean="0">
                <a:latin typeface="Arial" charset="0"/>
                <a:ea typeface="Arial" charset="0"/>
                <a:cs typeface="Arial" charset="0"/>
              </a:rPr>
              <a:t>esearch Computing</a:t>
            </a:r>
          </a:p>
          <a:p>
            <a:r>
              <a:rPr lang="en-US" sz="1400" dirty="0">
                <a:latin typeface="Arial" charset="0"/>
                <a:ea typeface="Arial" charset="0"/>
                <a:cs typeface="Arial" charset="0"/>
              </a:rPr>
              <a:t> </a:t>
            </a:r>
            <a:r>
              <a:rPr lang="en-US" sz="1400" dirty="0" smtClean="0">
                <a:latin typeface="Arial" charset="0"/>
                <a:ea typeface="Arial" charset="0"/>
                <a:cs typeface="Arial" charset="0"/>
              </a:rPr>
              <a:t>   </a:t>
            </a:r>
            <a:r>
              <a:rPr lang="en-US" sz="1100" dirty="0" smtClean="0">
                <a:latin typeface="Arial" charset="0"/>
                <a:ea typeface="Arial" charset="0"/>
                <a:cs typeface="Arial" charset="0"/>
              </a:rPr>
              <a:t>(Center for Big Data Analysis)</a:t>
            </a:r>
          </a:p>
          <a:p>
            <a:endParaRPr lang="en-US" sz="11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CMR</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IRIS</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a:t>
            </a:r>
            <a:r>
              <a:rPr lang="en-US" sz="1600" dirty="0" err="1" smtClean="0">
                <a:latin typeface="Arial" charset="0"/>
                <a:ea typeface="Arial" charset="0"/>
                <a:cs typeface="Arial" charset="0"/>
              </a:rPr>
              <a:t>NordicNeuroLab</a:t>
            </a:r>
            <a:endParaRPr lang="en-US" sz="1600" dirty="0">
              <a:latin typeface="Arial" charset="0"/>
              <a:ea typeface="Arial" charset="0"/>
              <a:cs typeface="Arial" charset="0"/>
            </a:endParaRPr>
          </a:p>
        </p:txBody>
      </p:sp>
      <p:sp>
        <p:nvSpPr>
          <p:cNvPr id="9" name="TextBox 8"/>
          <p:cNvSpPr txBox="1"/>
          <p:nvPr/>
        </p:nvSpPr>
        <p:spPr>
          <a:xfrm>
            <a:off x="8984474" y="3606325"/>
            <a:ext cx="2764924" cy="369332"/>
          </a:xfrm>
          <a:prstGeom prst="rect">
            <a:avLst/>
          </a:prstGeom>
          <a:noFill/>
        </p:spPr>
        <p:txBody>
          <a:bodyPr wrap="none" rtlCol="0">
            <a:spAutoFit/>
          </a:bodyPr>
          <a:lstStyle/>
          <a:p>
            <a:r>
              <a:rPr lang="en-US" smtClean="0"/>
              <a:t>Bergen-based collaboration</a:t>
            </a:r>
            <a:endParaRPr lang="en-US"/>
          </a:p>
        </p:txBody>
      </p:sp>
      <p:pic>
        <p:nvPicPr>
          <p:cNvPr id="10" name="Picture 9"/>
          <p:cNvPicPr>
            <a:picLocks noChangeAspect="1"/>
          </p:cNvPicPr>
          <p:nvPr/>
        </p:nvPicPr>
        <p:blipFill>
          <a:blip r:embed="rId5"/>
          <a:stretch>
            <a:fillRect/>
          </a:stretch>
        </p:blipFill>
        <p:spPr>
          <a:xfrm>
            <a:off x="154251" y="189203"/>
            <a:ext cx="3035082" cy="385831"/>
          </a:xfrm>
          <a:prstGeom prst="rect">
            <a:avLst/>
          </a:prstGeom>
        </p:spPr>
      </p:pic>
      <p:cxnSp>
        <p:nvCxnSpPr>
          <p:cNvPr id="4" name="Straight Connector 3"/>
          <p:cNvCxnSpPr/>
          <p:nvPr/>
        </p:nvCxnSpPr>
        <p:spPr>
          <a:xfrm flipH="1">
            <a:off x="3506772" y="1131216"/>
            <a:ext cx="914399" cy="490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506771" y="1206631"/>
            <a:ext cx="914400" cy="311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80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157" y="145376"/>
            <a:ext cx="6842453" cy="954107"/>
          </a:xfrm>
          <a:prstGeom prst="rect">
            <a:avLst/>
          </a:prstGeom>
          <a:noFill/>
        </p:spPr>
        <p:txBody>
          <a:bodyPr wrap="square" rtlCol="0">
            <a:spAutoFit/>
          </a:bodyPr>
          <a:lstStyle/>
          <a:p>
            <a:r>
              <a:rPr lang="en-US" sz="2800" dirty="0" err="1" smtClean="0">
                <a:latin typeface="Arial" charset="0"/>
                <a:ea typeface="Arial" charset="0"/>
                <a:cs typeface="Arial" charset="0"/>
              </a:rPr>
              <a:t>Interdiciplinary</a:t>
            </a:r>
            <a:r>
              <a:rPr lang="en-US" sz="2800" dirty="0" smtClean="0">
                <a:latin typeface="Arial" charset="0"/>
                <a:ea typeface="Arial" charset="0"/>
                <a:cs typeface="Arial" charset="0"/>
              </a:rPr>
              <a:t> </a:t>
            </a:r>
          </a:p>
          <a:p>
            <a:r>
              <a:rPr lang="en-US" sz="2800" dirty="0" smtClean="0">
                <a:latin typeface="Arial" charset="0"/>
                <a:ea typeface="Arial" charset="0"/>
                <a:cs typeface="Arial" charset="0"/>
              </a:rPr>
              <a:t>collaboration</a:t>
            </a:r>
            <a:endParaRPr lang="en-US" sz="2400" b="1" dirty="0">
              <a:latin typeface="Arial" charset="0"/>
              <a:ea typeface="Arial" charset="0"/>
              <a:cs typeface="Arial" charset="0"/>
            </a:endParaRPr>
          </a:p>
        </p:txBody>
      </p:sp>
      <p:pic>
        <p:nvPicPr>
          <p:cNvPr id="5" name="Picture 4"/>
          <p:cNvPicPr>
            <a:picLocks noChangeAspect="1"/>
          </p:cNvPicPr>
          <p:nvPr/>
        </p:nvPicPr>
        <p:blipFill>
          <a:blip r:embed="rId2"/>
          <a:stretch>
            <a:fillRect/>
          </a:stretch>
        </p:blipFill>
        <p:spPr>
          <a:xfrm>
            <a:off x="2717562" y="304158"/>
            <a:ext cx="9186730" cy="6383762"/>
          </a:xfrm>
          <a:prstGeom prst="rect">
            <a:avLst/>
          </a:prstGeom>
        </p:spPr>
      </p:pic>
      <p:sp>
        <p:nvSpPr>
          <p:cNvPr id="6" name="Rectangle 5"/>
          <p:cNvSpPr/>
          <p:nvPr/>
        </p:nvSpPr>
        <p:spPr>
          <a:xfrm>
            <a:off x="626909" y="5340175"/>
            <a:ext cx="1697901" cy="1107996"/>
          </a:xfrm>
          <a:prstGeom prst="rect">
            <a:avLst/>
          </a:prstGeom>
        </p:spPr>
        <p:txBody>
          <a:bodyPr wrap="none">
            <a:spAutoFit/>
          </a:bodyPr>
          <a:lstStyle/>
          <a:p>
            <a:r>
              <a:rPr lang="en-US" sz="1600" i="1" dirty="0">
                <a:latin typeface="NimbusRomNo9L" charset="0"/>
              </a:rPr>
              <a:t>Matrix coupling </a:t>
            </a:r>
            <a:endParaRPr lang="en-US" sz="1600" i="1" dirty="0" smtClean="0">
              <a:latin typeface="NimbusRomNo9L" charset="0"/>
            </a:endParaRPr>
          </a:p>
          <a:p>
            <a:r>
              <a:rPr lang="en-US" sz="1600" i="1" dirty="0" smtClean="0">
                <a:latin typeface="NimbusRomNo9L" charset="0"/>
              </a:rPr>
              <a:t>between </a:t>
            </a:r>
          </a:p>
          <a:p>
            <a:r>
              <a:rPr lang="en-US" sz="1600" i="1" dirty="0" smtClean="0">
                <a:latin typeface="NimbusRomNo9L" charset="0"/>
              </a:rPr>
              <a:t>the </a:t>
            </a:r>
            <a:r>
              <a:rPr lang="en-US" sz="1600" i="1" dirty="0" err="1" smtClean="0">
                <a:latin typeface="NimbusRomNo9L" charset="0"/>
              </a:rPr>
              <a:t>MethWPs</a:t>
            </a:r>
            <a:r>
              <a:rPr lang="en-US" sz="1600" i="1" dirty="0" smtClean="0">
                <a:latin typeface="NimbusRomNo9L" charset="0"/>
              </a:rPr>
              <a:t> </a:t>
            </a:r>
            <a:r>
              <a:rPr lang="en-US" sz="1600" i="1" dirty="0">
                <a:latin typeface="NimbusRomNo9L" charset="0"/>
              </a:rPr>
              <a:t>and </a:t>
            </a:r>
            <a:endParaRPr lang="en-US" sz="1600" i="1" dirty="0" smtClean="0">
              <a:latin typeface="NimbusRomNo9L" charset="0"/>
            </a:endParaRPr>
          </a:p>
          <a:p>
            <a:r>
              <a:rPr lang="en-US" sz="1600" i="1" dirty="0" smtClean="0">
                <a:latin typeface="NimbusRomNo9L" charset="0"/>
              </a:rPr>
              <a:t>the </a:t>
            </a:r>
            <a:r>
              <a:rPr lang="en-US" sz="1600" i="1" dirty="0" err="1">
                <a:latin typeface="NimbusRomNo9L" charset="0"/>
              </a:rPr>
              <a:t>ClinWPs</a:t>
            </a:r>
            <a:r>
              <a:rPr lang="en-US" sz="1600" i="1" dirty="0">
                <a:latin typeface="NimbusRomNo9L" charset="0"/>
              </a:rPr>
              <a:t> </a:t>
            </a:r>
            <a:endParaRPr lang="en-US" sz="1600" dirty="0"/>
          </a:p>
        </p:txBody>
      </p:sp>
      <p:pic>
        <p:nvPicPr>
          <p:cNvPr id="7" name="Picture 6"/>
          <p:cNvPicPr>
            <a:picLocks noChangeAspect="1"/>
          </p:cNvPicPr>
          <p:nvPr/>
        </p:nvPicPr>
        <p:blipFill>
          <a:blip r:embed="rId3"/>
          <a:stretch>
            <a:fillRect/>
          </a:stretch>
        </p:blipFill>
        <p:spPr>
          <a:xfrm>
            <a:off x="234157" y="1444539"/>
            <a:ext cx="2090653" cy="265772"/>
          </a:xfrm>
          <a:prstGeom prst="rect">
            <a:avLst/>
          </a:prstGeom>
        </p:spPr>
      </p:pic>
    </p:spTree>
    <p:extLst>
      <p:ext uri="{BB962C8B-B14F-4D97-AF65-F5344CB8AC3E}">
        <p14:creationId xmlns:p14="http://schemas.microsoft.com/office/powerpoint/2010/main" val="544345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srcRect/>
          <a:stretch>
            <a:fillRect/>
          </a:stretch>
        </p:blipFill>
        <p:spPr bwMode="auto">
          <a:xfrm>
            <a:off x="10665377" y="5259423"/>
            <a:ext cx="1027472" cy="1137163"/>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8773790" y="4370781"/>
            <a:ext cx="839088" cy="928668"/>
          </a:xfrm>
          <a:prstGeom prst="rect">
            <a:avLst/>
          </a:prstGeom>
          <a:noFill/>
          <a:ln w="9525">
            <a:noFill/>
            <a:miter lim="800000"/>
            <a:headEnd/>
            <a:tailEnd/>
          </a:ln>
        </p:spPr>
      </p:pic>
      <p:pic>
        <p:nvPicPr>
          <p:cNvPr id="6" name="Picture 6"/>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122587" y="3233393"/>
            <a:ext cx="717388" cy="1033123"/>
          </a:xfrm>
          <a:prstGeom prst="rect">
            <a:avLst/>
          </a:prstGeom>
          <a:noFill/>
          <a:ln w="9525">
            <a:noFill/>
            <a:miter lim="800000"/>
            <a:headEnd/>
            <a:tailEnd/>
          </a:ln>
        </p:spPr>
      </p:pic>
      <p:pic>
        <p:nvPicPr>
          <p:cNvPr id="7" name="Picture 7"/>
          <p:cNvPicPr>
            <a:picLocks noChangeAspect="1" noChangeArrowheads="1"/>
          </p:cNvPicPr>
          <p:nvPr/>
        </p:nvPicPr>
        <p:blipFill>
          <a:blip r:embed="rId6"/>
          <a:srcRect/>
          <a:stretch>
            <a:fillRect/>
          </a:stretch>
        </p:blipFill>
        <p:spPr bwMode="auto">
          <a:xfrm>
            <a:off x="6423993" y="3985680"/>
            <a:ext cx="1526927" cy="1124865"/>
          </a:xfrm>
          <a:prstGeom prst="rect">
            <a:avLst/>
          </a:prstGeom>
          <a:noFill/>
          <a:ln w="9525">
            <a:noFill/>
            <a:miter lim="800000"/>
            <a:headEnd/>
            <a:tailEnd/>
          </a:ln>
        </p:spPr>
      </p:pic>
      <p:pic>
        <p:nvPicPr>
          <p:cNvPr id="8" name="Picture 8"/>
          <p:cNvPicPr>
            <a:picLocks noChangeAspect="1" noChangeArrowheads="1"/>
          </p:cNvPicPr>
          <p:nvPr/>
        </p:nvPicPr>
        <p:blipFill>
          <a:blip r:embed="rId7"/>
          <a:srcRect l="6874" t="3499" r="6876" b="3499"/>
          <a:stretch>
            <a:fillRect/>
          </a:stretch>
        </p:blipFill>
        <p:spPr bwMode="auto">
          <a:xfrm>
            <a:off x="2042572" y="2140596"/>
            <a:ext cx="1072874" cy="914937"/>
          </a:xfrm>
          <a:prstGeom prst="rect">
            <a:avLst/>
          </a:prstGeom>
          <a:noFill/>
          <a:ln w="9525">
            <a:noFill/>
            <a:miter lim="800000"/>
            <a:headEnd/>
            <a:tailEnd/>
          </a:ln>
        </p:spPr>
      </p:pic>
      <p:pic>
        <p:nvPicPr>
          <p:cNvPr id="9" name="Picture 9"/>
          <p:cNvPicPr>
            <a:picLocks noChangeAspect="1" noChangeArrowheads="1"/>
          </p:cNvPicPr>
          <p:nvPr/>
        </p:nvPicPr>
        <p:blipFill>
          <a:blip r:embed="rId8"/>
          <a:srcRect/>
          <a:stretch>
            <a:fillRect/>
          </a:stretch>
        </p:blipFill>
        <p:spPr bwMode="auto">
          <a:xfrm>
            <a:off x="1092791" y="1529113"/>
            <a:ext cx="839222" cy="1132329"/>
          </a:xfrm>
          <a:prstGeom prst="rect">
            <a:avLst/>
          </a:prstGeom>
          <a:noFill/>
          <a:ln w="9525">
            <a:noFill/>
            <a:miter lim="800000"/>
            <a:headEnd/>
            <a:tailEnd/>
          </a:ln>
        </p:spPr>
      </p:pic>
      <p:sp>
        <p:nvSpPr>
          <p:cNvPr id="10" name="Text Box 10"/>
          <p:cNvSpPr txBox="1">
            <a:spLocks noChangeArrowheads="1"/>
          </p:cNvSpPr>
          <p:nvPr/>
        </p:nvSpPr>
        <p:spPr bwMode="auto">
          <a:xfrm>
            <a:off x="1297852" y="1204928"/>
            <a:ext cx="572654"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lumMod val="50000"/>
                  </a:schemeClr>
                </a:solidFill>
              </a:rPr>
              <a:t>DNA</a:t>
            </a:r>
          </a:p>
        </p:txBody>
      </p:sp>
      <p:sp>
        <p:nvSpPr>
          <p:cNvPr id="11" name="Text Box 11"/>
          <p:cNvSpPr txBox="1">
            <a:spLocks noChangeArrowheads="1"/>
          </p:cNvSpPr>
          <p:nvPr/>
        </p:nvSpPr>
        <p:spPr bwMode="auto">
          <a:xfrm>
            <a:off x="2293450" y="1828476"/>
            <a:ext cx="776370"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Protein</a:t>
            </a:r>
          </a:p>
        </p:txBody>
      </p:sp>
      <p:sp>
        <p:nvSpPr>
          <p:cNvPr id="12" name="Text Box 12"/>
          <p:cNvSpPr txBox="1">
            <a:spLocks noChangeArrowheads="1"/>
          </p:cNvSpPr>
          <p:nvPr/>
        </p:nvSpPr>
        <p:spPr bwMode="auto">
          <a:xfrm>
            <a:off x="3444682" y="2230769"/>
            <a:ext cx="993169"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Organelle</a:t>
            </a:r>
          </a:p>
        </p:txBody>
      </p:sp>
      <p:sp>
        <p:nvSpPr>
          <p:cNvPr id="13" name="Text Box 13"/>
          <p:cNvSpPr txBox="1">
            <a:spLocks noChangeArrowheads="1"/>
          </p:cNvSpPr>
          <p:nvPr/>
        </p:nvSpPr>
        <p:spPr bwMode="auto">
          <a:xfrm>
            <a:off x="5019640" y="2884716"/>
            <a:ext cx="507888"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Cell</a:t>
            </a:r>
          </a:p>
        </p:txBody>
      </p:sp>
      <p:sp>
        <p:nvSpPr>
          <p:cNvPr id="14" name="Text Box 14"/>
          <p:cNvSpPr txBox="1">
            <a:spLocks noChangeArrowheads="1"/>
          </p:cNvSpPr>
          <p:nvPr/>
        </p:nvSpPr>
        <p:spPr bwMode="auto">
          <a:xfrm>
            <a:off x="6874455" y="3672898"/>
            <a:ext cx="728042"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Tissue</a:t>
            </a:r>
          </a:p>
        </p:txBody>
      </p:sp>
      <p:sp>
        <p:nvSpPr>
          <p:cNvPr id="15" name="Text Box 15"/>
          <p:cNvSpPr txBox="1">
            <a:spLocks noChangeArrowheads="1"/>
          </p:cNvSpPr>
          <p:nvPr/>
        </p:nvSpPr>
        <p:spPr bwMode="auto">
          <a:xfrm>
            <a:off x="8773790" y="4104610"/>
            <a:ext cx="704105"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a:t>
            </a:r>
          </a:p>
        </p:txBody>
      </p:sp>
      <p:sp>
        <p:nvSpPr>
          <p:cNvPr id="16" name="Text Box 16"/>
          <p:cNvSpPr txBox="1">
            <a:spLocks noChangeArrowheads="1"/>
          </p:cNvSpPr>
          <p:nvPr/>
        </p:nvSpPr>
        <p:spPr bwMode="auto">
          <a:xfrm>
            <a:off x="10692014" y="4963279"/>
            <a:ext cx="992896"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Organism</a:t>
            </a:r>
          </a:p>
        </p:txBody>
      </p:sp>
      <p:pic>
        <p:nvPicPr>
          <p:cNvPr id="17" name="Picture 17"/>
          <p:cNvPicPr>
            <a:picLocks noChangeAspect="1" noChangeArrowheads="1"/>
          </p:cNvPicPr>
          <p:nvPr/>
        </p:nvPicPr>
        <p:blipFill>
          <a:blip r:embed="rId9"/>
          <a:srcRect/>
          <a:stretch>
            <a:fillRect/>
          </a:stretch>
        </p:blipFill>
        <p:spPr bwMode="auto">
          <a:xfrm>
            <a:off x="3444682" y="2588336"/>
            <a:ext cx="1112019" cy="935871"/>
          </a:xfrm>
          <a:prstGeom prst="rect">
            <a:avLst/>
          </a:prstGeom>
          <a:noFill/>
          <a:ln w="9525">
            <a:noFill/>
            <a:miter lim="800000"/>
            <a:headEnd/>
            <a:tailEnd/>
          </a:ln>
        </p:spPr>
      </p:pic>
      <p:pic>
        <p:nvPicPr>
          <p:cNvPr id="18" name="Picture 35" descr="vision"/>
          <p:cNvPicPr>
            <a:picLocks noChangeAspect="1" noChangeArrowheads="1"/>
          </p:cNvPicPr>
          <p:nvPr/>
        </p:nvPicPr>
        <p:blipFill>
          <a:blip r:embed="rId10">
            <a:lum bright="12000" contrast="18000"/>
          </a:blip>
          <a:srcRect/>
          <a:stretch>
            <a:fillRect/>
          </a:stretch>
        </p:blipFill>
        <p:spPr bwMode="auto">
          <a:xfrm>
            <a:off x="5996216" y="1714792"/>
            <a:ext cx="1880369" cy="1391744"/>
          </a:xfrm>
          <a:prstGeom prst="rect">
            <a:avLst/>
          </a:prstGeom>
          <a:noFill/>
          <a:ln w="9525">
            <a:noFill/>
            <a:miter lim="800000"/>
            <a:headEnd/>
            <a:tailEnd/>
          </a:ln>
        </p:spPr>
      </p:pic>
      <p:sp>
        <p:nvSpPr>
          <p:cNvPr id="19" name="Text Box 16"/>
          <p:cNvSpPr txBox="1">
            <a:spLocks noChangeArrowheads="1"/>
          </p:cNvSpPr>
          <p:nvPr/>
        </p:nvSpPr>
        <p:spPr bwMode="auto">
          <a:xfrm>
            <a:off x="8516796" y="1655661"/>
            <a:ext cx="1096082"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US</a:t>
            </a:r>
            <a:endParaRPr lang="en-GB" sz="1400" dirty="0">
              <a:solidFill>
                <a:srgbClr val="7F7F7F"/>
              </a:solidFill>
            </a:endParaRPr>
          </a:p>
        </p:txBody>
      </p:sp>
      <p:pic>
        <p:nvPicPr>
          <p:cNvPr id="20" name="Picture 26"/>
          <p:cNvPicPr>
            <a:picLocks noChangeAspect="1" noChangeArrowheads="1"/>
          </p:cNvPicPr>
          <p:nvPr/>
        </p:nvPicPr>
        <p:blipFill>
          <a:blip r:embed="rId11"/>
          <a:srcRect/>
          <a:stretch>
            <a:fillRect/>
          </a:stretch>
        </p:blipFill>
        <p:spPr bwMode="auto">
          <a:xfrm>
            <a:off x="1013183" y="4513623"/>
            <a:ext cx="1216209" cy="1789201"/>
          </a:xfrm>
          <a:prstGeom prst="rect">
            <a:avLst/>
          </a:prstGeom>
          <a:noFill/>
          <a:ln w="9525">
            <a:noFill/>
            <a:miter lim="800000"/>
            <a:headEnd/>
            <a:tailEnd/>
          </a:ln>
        </p:spPr>
      </p:pic>
      <p:pic>
        <p:nvPicPr>
          <p:cNvPr id="21" name="Picture 27"/>
          <p:cNvPicPr>
            <a:picLocks noChangeAspect="1" noChangeArrowheads="1"/>
          </p:cNvPicPr>
          <p:nvPr/>
        </p:nvPicPr>
        <p:blipFill>
          <a:blip r:embed="rId12"/>
          <a:srcRect/>
          <a:stretch>
            <a:fillRect/>
          </a:stretch>
        </p:blipFill>
        <p:spPr bwMode="auto">
          <a:xfrm>
            <a:off x="2310934" y="4571522"/>
            <a:ext cx="1626561" cy="1353874"/>
          </a:xfrm>
          <a:prstGeom prst="rect">
            <a:avLst/>
          </a:prstGeom>
          <a:noFill/>
          <a:ln w="9525">
            <a:noFill/>
            <a:miter lim="800000"/>
            <a:headEnd/>
            <a:tailEnd/>
          </a:ln>
        </p:spPr>
      </p:pic>
      <p:pic>
        <p:nvPicPr>
          <p:cNvPr id="22" name="Picture 28"/>
          <p:cNvPicPr>
            <a:picLocks noChangeAspect="1" noChangeArrowheads="1"/>
          </p:cNvPicPr>
          <p:nvPr/>
        </p:nvPicPr>
        <p:blipFill>
          <a:blip r:embed="rId13"/>
          <a:srcRect/>
          <a:stretch>
            <a:fillRect/>
          </a:stretch>
        </p:blipFill>
        <p:spPr bwMode="auto">
          <a:xfrm>
            <a:off x="4070920" y="4810622"/>
            <a:ext cx="1573530" cy="1613461"/>
          </a:xfrm>
          <a:prstGeom prst="rect">
            <a:avLst/>
          </a:prstGeom>
          <a:noFill/>
          <a:ln w="9525">
            <a:noFill/>
            <a:miter lim="800000"/>
            <a:headEnd/>
            <a:tailEnd/>
          </a:ln>
        </p:spPr>
      </p:pic>
      <p:sp>
        <p:nvSpPr>
          <p:cNvPr id="23" name="Text Box 16"/>
          <p:cNvSpPr txBox="1">
            <a:spLocks noChangeArrowheads="1"/>
          </p:cNvSpPr>
          <p:nvPr/>
        </p:nvSpPr>
        <p:spPr bwMode="auto">
          <a:xfrm>
            <a:off x="1311808" y="4237014"/>
            <a:ext cx="466541"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EM</a:t>
            </a:r>
            <a:endParaRPr lang="en-GB" sz="1400" dirty="0">
              <a:solidFill>
                <a:srgbClr val="7F7F7F"/>
              </a:solidFill>
            </a:endParaRPr>
          </a:p>
        </p:txBody>
      </p:sp>
      <p:sp>
        <p:nvSpPr>
          <p:cNvPr id="24" name="Text Box 16"/>
          <p:cNvSpPr txBox="1">
            <a:spLocks noChangeArrowheads="1"/>
          </p:cNvSpPr>
          <p:nvPr/>
        </p:nvSpPr>
        <p:spPr bwMode="auto">
          <a:xfrm>
            <a:off x="2592070" y="4267831"/>
            <a:ext cx="920903"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err="1" smtClean="0">
                <a:solidFill>
                  <a:srgbClr val="7F7F7F"/>
                </a:solidFill>
              </a:rPr>
              <a:t>Confocal</a:t>
            </a:r>
            <a:endParaRPr lang="en-GB" sz="1400" dirty="0">
              <a:solidFill>
                <a:srgbClr val="7F7F7F"/>
              </a:solidFill>
            </a:endParaRPr>
          </a:p>
        </p:txBody>
      </p:sp>
      <p:sp>
        <p:nvSpPr>
          <p:cNvPr id="25" name="Text Box 16"/>
          <p:cNvSpPr txBox="1">
            <a:spLocks noChangeArrowheads="1"/>
          </p:cNvSpPr>
          <p:nvPr/>
        </p:nvSpPr>
        <p:spPr bwMode="auto">
          <a:xfrm>
            <a:off x="4038900" y="4544609"/>
            <a:ext cx="1137248"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Animal </a:t>
            </a:r>
            <a:r>
              <a:rPr lang="en-GB" sz="1400" dirty="0" err="1" smtClean="0">
                <a:solidFill>
                  <a:srgbClr val="7F7F7F"/>
                </a:solidFill>
              </a:rPr>
              <a:t>MRl</a:t>
            </a:r>
            <a:endParaRPr lang="en-GB" sz="1400" dirty="0">
              <a:solidFill>
                <a:srgbClr val="7F7F7F"/>
              </a:solidFill>
            </a:endParaRPr>
          </a:p>
        </p:txBody>
      </p:sp>
      <p:pic>
        <p:nvPicPr>
          <p:cNvPr id="26" name="Picture 25"/>
          <p:cNvPicPr>
            <a:picLocks noChangeAspect="1"/>
          </p:cNvPicPr>
          <p:nvPr/>
        </p:nvPicPr>
        <p:blipFill>
          <a:blip r:embed="rId14"/>
          <a:stretch>
            <a:fillRect/>
          </a:stretch>
        </p:blipFill>
        <p:spPr>
          <a:xfrm>
            <a:off x="8508329" y="1897371"/>
            <a:ext cx="1335418" cy="2297176"/>
          </a:xfrm>
          <a:prstGeom prst="rect">
            <a:avLst/>
          </a:prstGeom>
        </p:spPr>
      </p:pic>
      <p:sp>
        <p:nvSpPr>
          <p:cNvPr id="27" name="Text Box 16"/>
          <p:cNvSpPr txBox="1">
            <a:spLocks noChangeArrowheads="1"/>
          </p:cNvSpPr>
          <p:nvPr/>
        </p:nvSpPr>
        <p:spPr bwMode="auto">
          <a:xfrm>
            <a:off x="10344315" y="1838470"/>
            <a:ext cx="1445438" cy="302776"/>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PET/CT</a:t>
            </a:r>
            <a:endParaRPr lang="en-GB" sz="1400" dirty="0">
              <a:solidFill>
                <a:srgbClr val="7F7F7F"/>
              </a:solidFill>
            </a:endParaRPr>
          </a:p>
        </p:txBody>
      </p:sp>
      <p:sp>
        <p:nvSpPr>
          <p:cNvPr id="28" name="Text Box 16"/>
          <p:cNvSpPr txBox="1">
            <a:spLocks noChangeArrowheads="1"/>
          </p:cNvSpPr>
          <p:nvPr/>
        </p:nvSpPr>
        <p:spPr bwMode="auto">
          <a:xfrm>
            <a:off x="6423993" y="1367826"/>
            <a:ext cx="1178504"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MRI</a:t>
            </a:r>
            <a:endParaRPr lang="en-GB" sz="1400" dirty="0">
              <a:solidFill>
                <a:srgbClr val="7F7F7F"/>
              </a:solidFill>
            </a:endParaRPr>
          </a:p>
        </p:txBody>
      </p:sp>
      <p:pic>
        <p:nvPicPr>
          <p:cNvPr id="29" name="Picture 28"/>
          <p:cNvPicPr>
            <a:picLocks noChangeAspect="1"/>
          </p:cNvPicPr>
          <p:nvPr/>
        </p:nvPicPr>
        <p:blipFill>
          <a:blip r:embed="rId15"/>
          <a:stretch>
            <a:fillRect/>
          </a:stretch>
        </p:blipFill>
        <p:spPr>
          <a:xfrm>
            <a:off x="10493481" y="2167345"/>
            <a:ext cx="1148565" cy="2718056"/>
          </a:xfrm>
          <a:prstGeom prst="rect">
            <a:avLst/>
          </a:prstGeom>
        </p:spPr>
      </p:pic>
      <p:pic>
        <p:nvPicPr>
          <p:cNvPr id="30" name="Picture 29"/>
          <p:cNvPicPr>
            <a:picLocks noChangeAspect="1"/>
          </p:cNvPicPr>
          <p:nvPr/>
        </p:nvPicPr>
        <p:blipFill>
          <a:blip r:embed="rId16"/>
          <a:stretch>
            <a:fillRect/>
          </a:stretch>
        </p:blipFill>
        <p:spPr>
          <a:xfrm>
            <a:off x="6036942" y="5706193"/>
            <a:ext cx="2087351" cy="962579"/>
          </a:xfrm>
          <a:prstGeom prst="rect">
            <a:avLst/>
          </a:prstGeom>
        </p:spPr>
      </p:pic>
      <p:pic>
        <p:nvPicPr>
          <p:cNvPr id="31" name="Picture 30"/>
          <p:cNvPicPr>
            <a:picLocks noChangeAspect="1"/>
          </p:cNvPicPr>
          <p:nvPr/>
        </p:nvPicPr>
        <p:blipFill>
          <a:blip r:embed="rId17"/>
          <a:stretch>
            <a:fillRect/>
          </a:stretch>
        </p:blipFill>
        <p:spPr>
          <a:xfrm>
            <a:off x="8500931" y="5338578"/>
            <a:ext cx="1536517" cy="820045"/>
          </a:xfrm>
          <a:prstGeom prst="rect">
            <a:avLst/>
          </a:prstGeom>
        </p:spPr>
      </p:pic>
      <p:sp>
        <p:nvSpPr>
          <p:cNvPr id="32" name="TextBox 31"/>
          <p:cNvSpPr txBox="1"/>
          <p:nvPr/>
        </p:nvSpPr>
        <p:spPr>
          <a:xfrm>
            <a:off x="6276764" y="3076671"/>
            <a:ext cx="1718737" cy="261610"/>
          </a:xfrm>
          <a:prstGeom prst="rect">
            <a:avLst/>
          </a:prstGeom>
          <a:noFill/>
        </p:spPr>
        <p:txBody>
          <a:bodyPr wrap="square" rtlCol="0">
            <a:spAutoFit/>
          </a:bodyPr>
          <a:lstStyle/>
          <a:p>
            <a:r>
              <a:rPr lang="en-US" sz="1050" dirty="0" smtClean="0"/>
              <a:t>1 GE + 2 x Siemens  3 Tesla</a:t>
            </a:r>
            <a:endParaRPr lang="en-US" sz="1050" dirty="0"/>
          </a:p>
        </p:txBody>
      </p:sp>
      <p:sp>
        <p:nvSpPr>
          <p:cNvPr id="33" name="TextBox 32"/>
          <p:cNvSpPr txBox="1"/>
          <p:nvPr/>
        </p:nvSpPr>
        <p:spPr>
          <a:xfrm>
            <a:off x="4016632" y="6394641"/>
            <a:ext cx="1805620" cy="261610"/>
          </a:xfrm>
          <a:prstGeom prst="rect">
            <a:avLst/>
          </a:prstGeom>
          <a:noFill/>
        </p:spPr>
        <p:txBody>
          <a:bodyPr wrap="square" rtlCol="0">
            <a:spAutoFit/>
          </a:bodyPr>
          <a:lstStyle/>
          <a:p>
            <a:r>
              <a:rPr lang="en-US" sz="1050" dirty="0" smtClean="0"/>
              <a:t>7 Tesla  </a:t>
            </a:r>
            <a:r>
              <a:rPr lang="en-US" sz="1050" dirty="0" err="1" smtClean="0"/>
              <a:t>Bruker</a:t>
            </a:r>
            <a:r>
              <a:rPr lang="en-US" sz="1050" dirty="0"/>
              <a:t> </a:t>
            </a:r>
            <a:r>
              <a:rPr lang="en-US" sz="1050" dirty="0" err="1" smtClean="0"/>
              <a:t>Pharmascan</a:t>
            </a:r>
            <a:endParaRPr lang="en-US" sz="1050" dirty="0"/>
          </a:p>
        </p:txBody>
      </p:sp>
      <p:pic>
        <p:nvPicPr>
          <p:cNvPr id="34" name="Picture 33"/>
          <p:cNvPicPr>
            <a:picLocks noChangeAspect="1"/>
          </p:cNvPicPr>
          <p:nvPr/>
        </p:nvPicPr>
        <p:blipFill>
          <a:blip r:embed="rId18"/>
          <a:stretch>
            <a:fillRect/>
          </a:stretch>
        </p:blipFill>
        <p:spPr>
          <a:xfrm>
            <a:off x="6402424" y="4863310"/>
            <a:ext cx="1593077" cy="674875"/>
          </a:xfrm>
          <a:prstGeom prst="rect">
            <a:avLst/>
          </a:prstGeom>
        </p:spPr>
      </p:pic>
      <p:sp>
        <p:nvSpPr>
          <p:cNvPr id="35" name="Text Box 16"/>
          <p:cNvSpPr txBox="1">
            <a:spLocks noChangeArrowheads="1"/>
          </p:cNvSpPr>
          <p:nvPr/>
        </p:nvSpPr>
        <p:spPr bwMode="auto">
          <a:xfrm>
            <a:off x="1826374" y="3902631"/>
            <a:ext cx="1053791" cy="302776"/>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smtClean="0">
                <a:solidFill>
                  <a:srgbClr val="7F7F7F"/>
                </a:solidFill>
              </a:rPr>
              <a:t>Microscopy</a:t>
            </a:r>
            <a:endParaRPr lang="en-GB" sz="1400" b="1" dirty="0">
              <a:solidFill>
                <a:srgbClr val="7F7F7F"/>
              </a:solidFill>
            </a:endParaRPr>
          </a:p>
        </p:txBody>
      </p:sp>
      <p:sp>
        <p:nvSpPr>
          <p:cNvPr id="36" name="TextBox 35"/>
          <p:cNvSpPr txBox="1"/>
          <p:nvPr/>
        </p:nvSpPr>
        <p:spPr>
          <a:xfrm>
            <a:off x="2168151" y="128285"/>
            <a:ext cx="6842453" cy="523220"/>
          </a:xfrm>
          <a:prstGeom prst="rect">
            <a:avLst/>
          </a:prstGeom>
          <a:noFill/>
        </p:spPr>
        <p:txBody>
          <a:bodyPr wrap="square" rtlCol="0">
            <a:spAutoFit/>
          </a:bodyPr>
          <a:lstStyle/>
          <a:p>
            <a:r>
              <a:rPr lang="en-US" sz="2800" b="1" dirty="0" smtClean="0">
                <a:latin typeface="Arial" charset="0"/>
                <a:ea typeface="Arial" charset="0"/>
                <a:cs typeface="Arial" charset="0"/>
              </a:rPr>
              <a:t>Imaging </a:t>
            </a:r>
            <a:r>
              <a:rPr lang="en-US" sz="2800" b="1" dirty="0">
                <a:latin typeface="Arial" charset="0"/>
                <a:ea typeface="Arial" charset="0"/>
                <a:cs typeface="Arial" charset="0"/>
              </a:rPr>
              <a:t>infrastructure </a:t>
            </a:r>
            <a:r>
              <a:rPr lang="en-US" sz="2800" dirty="0">
                <a:latin typeface="Arial" charset="0"/>
                <a:ea typeface="Arial" charset="0"/>
                <a:cs typeface="Arial" charset="0"/>
              </a:rPr>
              <a:t>at </a:t>
            </a:r>
            <a:r>
              <a:rPr lang="en-US" sz="2800" b="1" dirty="0" smtClean="0">
                <a:latin typeface="Arial" charset="0"/>
                <a:ea typeface="Arial" charset="0"/>
                <a:cs typeface="Arial" charset="0"/>
              </a:rPr>
              <a:t>HUH </a:t>
            </a:r>
            <a:r>
              <a:rPr lang="en-US" sz="2800" dirty="0" smtClean="0">
                <a:latin typeface="Arial" charset="0"/>
                <a:ea typeface="Arial" charset="0"/>
                <a:cs typeface="Arial" charset="0"/>
              </a:rPr>
              <a:t>and</a:t>
            </a:r>
            <a:r>
              <a:rPr lang="en-US" sz="2400" b="1" dirty="0" smtClean="0">
                <a:latin typeface="Arial" charset="0"/>
                <a:ea typeface="Arial" charset="0"/>
                <a:cs typeface="Arial" charset="0"/>
              </a:rPr>
              <a:t> </a:t>
            </a:r>
            <a:r>
              <a:rPr lang="en-US" sz="2800" b="1" dirty="0" smtClean="0">
                <a:latin typeface="Arial" charset="0"/>
                <a:ea typeface="Arial" charset="0"/>
                <a:cs typeface="Arial" charset="0"/>
              </a:rPr>
              <a:t>MIC</a:t>
            </a:r>
            <a:endParaRPr lang="en-US" sz="2400" b="1" dirty="0">
              <a:latin typeface="Arial" charset="0"/>
              <a:ea typeface="Arial" charset="0"/>
              <a:cs typeface="Arial" charset="0"/>
            </a:endParaRPr>
          </a:p>
        </p:txBody>
      </p:sp>
      <p:sp>
        <p:nvSpPr>
          <p:cNvPr id="2" name="TextBox 1"/>
          <p:cNvSpPr txBox="1"/>
          <p:nvPr/>
        </p:nvSpPr>
        <p:spPr>
          <a:xfrm>
            <a:off x="8302158" y="1123202"/>
            <a:ext cx="3627596" cy="369332"/>
          </a:xfrm>
          <a:prstGeom prst="rect">
            <a:avLst/>
          </a:prstGeom>
          <a:noFill/>
        </p:spPr>
        <p:txBody>
          <a:bodyPr wrap="none" rtlCol="0">
            <a:spAutoFit/>
          </a:bodyPr>
          <a:lstStyle/>
          <a:p>
            <a:r>
              <a:rPr lang="en-US" dirty="0" smtClean="0">
                <a:solidFill>
                  <a:schemeClr val="bg1">
                    <a:lumMod val="65000"/>
                  </a:schemeClr>
                </a:solidFill>
              </a:rPr>
              <a:t>- New visualization center from 2017</a:t>
            </a:r>
            <a:endParaRPr lang="en-US" dirty="0">
              <a:solidFill>
                <a:schemeClr val="bg1">
                  <a:lumMod val="65000"/>
                </a:schemeClr>
              </a:solidFill>
            </a:endParaRPr>
          </a:p>
        </p:txBody>
      </p:sp>
      <p:sp>
        <p:nvSpPr>
          <p:cNvPr id="37" name="TextBox 36"/>
          <p:cNvSpPr txBox="1"/>
          <p:nvPr/>
        </p:nvSpPr>
        <p:spPr>
          <a:xfrm>
            <a:off x="2196321" y="1003793"/>
            <a:ext cx="3754874" cy="861774"/>
          </a:xfrm>
          <a:prstGeom prst="rect">
            <a:avLst/>
          </a:prstGeom>
          <a:noFill/>
        </p:spPr>
        <p:txBody>
          <a:bodyPr wrap="none" rtlCol="0">
            <a:spAutoFit/>
          </a:bodyPr>
          <a:lstStyle/>
          <a:p>
            <a:pPr marL="285750" indent="-285750">
              <a:buFontTx/>
              <a:buChar char="-"/>
            </a:pPr>
            <a:r>
              <a:rPr lang="en-US" dirty="0" err="1" smtClean="0">
                <a:solidFill>
                  <a:schemeClr val="bg1">
                    <a:lumMod val="65000"/>
                  </a:schemeClr>
                </a:solidFill>
              </a:rPr>
              <a:t>Superresolution</a:t>
            </a:r>
            <a:r>
              <a:rPr lang="en-US" dirty="0" smtClean="0">
                <a:solidFill>
                  <a:schemeClr val="bg1">
                    <a:lumMod val="65000"/>
                  </a:schemeClr>
                </a:solidFill>
              </a:rPr>
              <a:t> microscopy (STED)</a:t>
            </a:r>
          </a:p>
          <a:p>
            <a:pPr marL="285750" indent="-285750">
              <a:buFontTx/>
              <a:buChar char="-"/>
            </a:pPr>
            <a:r>
              <a:rPr lang="en-US" dirty="0" smtClean="0">
                <a:solidFill>
                  <a:schemeClr val="bg1">
                    <a:lumMod val="65000"/>
                  </a:schemeClr>
                </a:solidFill>
              </a:rPr>
              <a:t>MRI expert ( acquisition + analysis </a:t>
            </a:r>
            <a:r>
              <a:rPr lang="en-US" dirty="0" smtClean="0"/>
              <a:t>)</a:t>
            </a:r>
          </a:p>
          <a:p>
            <a:r>
              <a:rPr lang="en-US" sz="1400" dirty="0"/>
              <a:t> </a:t>
            </a:r>
            <a:r>
              <a:rPr lang="en-US" sz="1400" dirty="0" smtClean="0"/>
              <a:t>                                              </a:t>
            </a:r>
            <a:endParaRPr lang="en-US" sz="1400" dirty="0"/>
          </a:p>
        </p:txBody>
      </p:sp>
      <p:sp>
        <p:nvSpPr>
          <p:cNvPr id="38" name="TextBox 37"/>
          <p:cNvSpPr txBox="1"/>
          <p:nvPr/>
        </p:nvSpPr>
        <p:spPr>
          <a:xfrm>
            <a:off x="10159803" y="92481"/>
            <a:ext cx="1865704" cy="369332"/>
          </a:xfrm>
          <a:prstGeom prst="rect">
            <a:avLst/>
          </a:prstGeom>
          <a:noFill/>
          <a:ln>
            <a:solidFill>
              <a:schemeClr val="tx1"/>
            </a:solidFill>
          </a:ln>
        </p:spPr>
        <p:txBody>
          <a:bodyPr wrap="none" rtlCol="0">
            <a:spAutoFit/>
          </a:bodyPr>
          <a:lstStyle/>
          <a:p>
            <a:r>
              <a:rPr lang="en-US" i="1" dirty="0" smtClean="0"/>
              <a:t>INFRASTRUCTURE</a:t>
            </a:r>
            <a:endParaRPr lang="en-US" i="1" dirty="0"/>
          </a:p>
        </p:txBody>
      </p:sp>
    </p:spTree>
    <p:extLst>
      <p:ext uri="{BB962C8B-B14F-4D97-AF65-F5344CB8AC3E}">
        <p14:creationId xmlns:p14="http://schemas.microsoft.com/office/powerpoint/2010/main" val="53444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543" y="1245982"/>
            <a:ext cx="11593286" cy="5539978"/>
          </a:xfrm>
          <a:prstGeom prst="rect">
            <a:avLst/>
          </a:prstGeom>
        </p:spPr>
        <p:txBody>
          <a:bodyPr wrap="square">
            <a:spAutoFit/>
          </a:bodyPr>
          <a:lstStyle/>
          <a:p>
            <a:r>
              <a:rPr lang="en-US" sz="2400" i="1" dirty="0" smtClean="0">
                <a:latin typeface="Arial" charset="0"/>
                <a:ea typeface="Arial" charset="0"/>
                <a:cs typeface="Arial" charset="0"/>
              </a:rPr>
              <a:t>“ </a:t>
            </a:r>
            <a:r>
              <a:rPr lang="en-US" sz="2400" i="1" dirty="0" err="1" smtClean="0">
                <a:latin typeface="Arial" charset="0"/>
                <a:ea typeface="Arial" charset="0"/>
                <a:cs typeface="Arial" charset="0"/>
              </a:rPr>
              <a:t>NeuroAGE</a:t>
            </a:r>
            <a:r>
              <a:rPr lang="en-US" sz="2400" i="1" dirty="0" smtClean="0">
                <a:latin typeface="Arial" charset="0"/>
                <a:ea typeface="Arial" charset="0"/>
                <a:cs typeface="Arial" charset="0"/>
              </a:rPr>
              <a:t> ”</a:t>
            </a:r>
          </a:p>
          <a:p>
            <a:r>
              <a:rPr lang="en-US" sz="2400" dirty="0" smtClean="0">
                <a:latin typeface="Arial" charset="0"/>
                <a:ea typeface="Arial" charset="0"/>
                <a:cs typeface="Arial" charset="0"/>
              </a:rPr>
              <a:t> </a:t>
            </a:r>
          </a:p>
          <a:p>
            <a:r>
              <a:rPr lang="en-US" sz="2400" dirty="0" smtClean="0">
                <a:latin typeface="Arial" charset="0"/>
                <a:ea typeface="Arial" charset="0"/>
                <a:cs typeface="Arial" charset="0"/>
              </a:rPr>
              <a:t>-   Centre for research into </a:t>
            </a:r>
            <a:r>
              <a:rPr lang="en-US" sz="2400" dirty="0">
                <a:latin typeface="Arial" charset="0"/>
                <a:ea typeface="Arial" charset="0"/>
                <a:cs typeface="Arial" charset="0"/>
              </a:rPr>
              <a:t>a</a:t>
            </a:r>
            <a:r>
              <a:rPr lang="en-US" sz="2400" dirty="0" smtClean="0">
                <a:latin typeface="Arial" charset="0"/>
                <a:ea typeface="Arial" charset="0"/>
                <a:cs typeface="Arial" charset="0"/>
              </a:rPr>
              <a:t>ge-related neurodegenerative diseases       </a:t>
            </a:r>
            <a:r>
              <a:rPr lang="en-US" sz="1200" dirty="0" smtClean="0">
                <a:latin typeface="Arial" charset="0"/>
                <a:ea typeface="Arial" charset="0"/>
                <a:cs typeface="Arial" charset="0"/>
              </a:rPr>
              <a:t>SFF-application</a:t>
            </a:r>
          </a:p>
          <a:p>
            <a:r>
              <a:rPr lang="en-US" sz="1200" dirty="0">
                <a:latin typeface="Arial" charset="0"/>
                <a:ea typeface="Arial" charset="0"/>
                <a:cs typeface="Arial" charset="0"/>
              </a:rPr>
              <a:t> </a:t>
            </a:r>
            <a:r>
              <a:rPr lang="en-US" sz="1200" dirty="0" smtClean="0">
                <a:latin typeface="Arial" charset="0"/>
                <a:ea typeface="Arial" charset="0"/>
                <a:cs typeface="Arial" charset="0"/>
              </a:rPr>
              <a:t>                                                                                                                                                                                                                                  Prof. Laurence </a:t>
            </a:r>
            <a:r>
              <a:rPr lang="en-US" sz="1200" dirty="0" err="1" smtClean="0">
                <a:latin typeface="Arial" charset="0"/>
                <a:ea typeface="Arial" charset="0"/>
                <a:cs typeface="Arial" charset="0"/>
              </a:rPr>
              <a:t>Bindoff</a:t>
            </a:r>
            <a:r>
              <a:rPr lang="en-US" sz="1200" dirty="0" smtClean="0">
                <a:latin typeface="Arial" charset="0"/>
                <a:ea typeface="Arial" charset="0"/>
                <a:cs typeface="Arial" charset="0"/>
              </a:rPr>
              <a:t> /    </a:t>
            </a:r>
          </a:p>
          <a:p>
            <a:r>
              <a:rPr lang="en-US" sz="1200" dirty="0">
                <a:latin typeface="Arial" charset="0"/>
                <a:ea typeface="Arial" charset="0"/>
                <a:cs typeface="Arial" charset="0"/>
              </a:rPr>
              <a:t> </a:t>
            </a:r>
            <a:r>
              <a:rPr lang="en-US" sz="1200" dirty="0" smtClean="0">
                <a:latin typeface="Arial" charset="0"/>
                <a:ea typeface="Arial" charset="0"/>
                <a:cs typeface="Arial" charset="0"/>
              </a:rPr>
              <a:t>                                                                                                                                                                                                                                  Prof. Aurora Martinez</a:t>
            </a:r>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400" i="1" dirty="0" smtClean="0">
                <a:latin typeface="Arial" charset="0"/>
                <a:ea typeface="Arial" charset="0"/>
                <a:cs typeface="Arial" charset="0"/>
              </a:rPr>
              <a:t>“ Gut Feelings “</a:t>
            </a:r>
          </a:p>
          <a:p>
            <a:endParaRPr lang="en-US" sz="2000" dirty="0" smtClean="0">
              <a:latin typeface="Arial" charset="0"/>
              <a:ea typeface="Arial" charset="0"/>
              <a:cs typeface="Arial" charset="0"/>
            </a:endParaRPr>
          </a:p>
          <a:p>
            <a:r>
              <a:rPr lang="en-US" sz="2400" dirty="0" smtClean="0">
                <a:latin typeface="Arial" charset="0"/>
                <a:ea typeface="Arial" charset="0"/>
                <a:cs typeface="Arial" charset="0"/>
              </a:rPr>
              <a:t> -  The brain-gut-microbiota interaction: role in functional gastrointestinal disorders</a:t>
            </a: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1200" dirty="0" smtClean="0">
                <a:latin typeface="Arial" charset="0"/>
                <a:ea typeface="Arial" charset="0"/>
                <a:cs typeface="Arial" charset="0"/>
              </a:rPr>
              <a:t>NFR FRIMEDBIO</a:t>
            </a:r>
          </a:p>
          <a:p>
            <a:r>
              <a:rPr lang="en-US" sz="1200" dirty="0">
                <a:latin typeface="Arial" charset="0"/>
                <a:ea typeface="Arial" charset="0"/>
                <a:cs typeface="Arial" charset="0"/>
              </a:rPr>
              <a:t> </a:t>
            </a:r>
            <a:r>
              <a:rPr lang="en-US" sz="1200" dirty="0" smtClean="0">
                <a:latin typeface="Arial" charset="0"/>
                <a:ea typeface="Arial" charset="0"/>
                <a:cs typeface="Arial" charset="0"/>
              </a:rPr>
              <a:t>                                                                                                                                                                                                                               Prof. </a:t>
            </a:r>
            <a:r>
              <a:rPr lang="en-US" sz="1200" dirty="0" err="1" smtClean="0">
                <a:latin typeface="Arial" charset="0"/>
                <a:ea typeface="Arial" charset="0"/>
                <a:cs typeface="Arial" charset="0"/>
              </a:rPr>
              <a:t>Trygve</a:t>
            </a:r>
            <a:r>
              <a:rPr lang="en-US" sz="1200" dirty="0" smtClean="0">
                <a:latin typeface="Arial" charset="0"/>
                <a:ea typeface="Arial" charset="0"/>
                <a:cs typeface="Arial" charset="0"/>
              </a:rPr>
              <a:t> </a:t>
            </a:r>
            <a:r>
              <a:rPr lang="en-US" sz="1200" dirty="0" err="1" smtClean="0">
                <a:latin typeface="Arial" charset="0"/>
                <a:ea typeface="Arial" charset="0"/>
                <a:cs typeface="Arial" charset="0"/>
              </a:rPr>
              <a:t>Hausken</a:t>
            </a:r>
            <a:endParaRPr lang="en-US" sz="1200" dirty="0" smtClean="0">
              <a:latin typeface="Arial" charset="0"/>
              <a:ea typeface="Arial" charset="0"/>
              <a:cs typeface="Arial" charset="0"/>
            </a:endParaRPr>
          </a:p>
          <a:p>
            <a:endParaRPr lang="en-US" sz="1200" dirty="0">
              <a:latin typeface="Arial" charset="0"/>
              <a:ea typeface="Arial" charset="0"/>
              <a:cs typeface="Arial" charset="0"/>
            </a:endParaRPr>
          </a:p>
          <a:p>
            <a:endParaRPr lang="en-US" sz="1200" dirty="0" smtClean="0">
              <a:latin typeface="Arial" charset="0"/>
              <a:ea typeface="Arial" charset="0"/>
              <a:cs typeface="Arial" charset="0"/>
            </a:endParaRPr>
          </a:p>
          <a:p>
            <a:r>
              <a:rPr lang="en-US" sz="2400" i="1" dirty="0">
                <a:latin typeface="Arial" charset="0"/>
                <a:ea typeface="Arial" charset="0"/>
                <a:cs typeface="Arial" charset="0"/>
              </a:rPr>
              <a:t>“ </a:t>
            </a:r>
            <a:r>
              <a:rPr lang="en-US" sz="2400" i="1" dirty="0" smtClean="0">
                <a:latin typeface="Arial" charset="0"/>
                <a:ea typeface="Arial" charset="0"/>
                <a:cs typeface="Arial" charset="0"/>
              </a:rPr>
              <a:t>From geophysics to cancer “</a:t>
            </a:r>
            <a:endParaRPr lang="en-US" sz="2400" i="1" dirty="0">
              <a:latin typeface="Arial" charset="0"/>
              <a:ea typeface="Arial" charset="0"/>
              <a:cs typeface="Arial" charset="0"/>
            </a:endParaRPr>
          </a:p>
          <a:p>
            <a:endParaRPr lang="en-US" sz="1400" dirty="0" smtClean="0"/>
          </a:p>
          <a:p>
            <a:pPr marL="342900" indent="-342900">
              <a:buFontTx/>
              <a:buChar char="-"/>
            </a:pPr>
            <a:r>
              <a:rPr lang="en-US" sz="2400" dirty="0" smtClean="0">
                <a:latin typeface="Arial" charset="0"/>
                <a:ea typeface="Arial" charset="0"/>
                <a:cs typeface="Arial" charset="0"/>
              </a:rPr>
              <a:t>Imaging-based modeling and in-vivo estimation of interstitial fluid flow in cancer  </a:t>
            </a: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1200" dirty="0" smtClean="0">
                <a:latin typeface="Arial" charset="0"/>
                <a:ea typeface="Arial" charset="0"/>
                <a:cs typeface="Arial" charset="0"/>
              </a:rPr>
              <a:t>Norwegian Cancer Society</a:t>
            </a:r>
            <a:endParaRPr lang="en-US" sz="1200" dirty="0">
              <a:latin typeface="Arial" charset="0"/>
              <a:ea typeface="Arial" charset="0"/>
              <a:cs typeface="Arial" charset="0"/>
            </a:endParaRPr>
          </a:p>
          <a:p>
            <a:r>
              <a:rPr lang="en-US" sz="1200" dirty="0">
                <a:latin typeface="Arial" charset="0"/>
                <a:ea typeface="Arial" charset="0"/>
                <a:cs typeface="Arial" charset="0"/>
              </a:rPr>
              <a:t>                                                                                                                                                                       </a:t>
            </a:r>
            <a:r>
              <a:rPr lang="en-US" sz="1200" dirty="0" smtClean="0">
                <a:latin typeface="Arial" charset="0"/>
                <a:ea typeface="Arial" charset="0"/>
                <a:cs typeface="Arial" charset="0"/>
              </a:rPr>
              <a:t>                                       Prof</a:t>
            </a:r>
            <a:r>
              <a:rPr lang="en-US" sz="1200" dirty="0">
                <a:latin typeface="Arial" charset="0"/>
                <a:ea typeface="Arial" charset="0"/>
                <a:cs typeface="Arial" charset="0"/>
              </a:rPr>
              <a:t>. </a:t>
            </a:r>
            <a:r>
              <a:rPr lang="en-US" sz="1200" dirty="0" smtClean="0">
                <a:latin typeface="Arial" charset="0"/>
                <a:ea typeface="Arial" charset="0"/>
                <a:cs typeface="Arial" charset="0"/>
              </a:rPr>
              <a:t>Antonella Z </a:t>
            </a:r>
            <a:r>
              <a:rPr lang="en-US" sz="1200" dirty="0" err="1" smtClean="0">
                <a:latin typeface="Arial" charset="0"/>
                <a:ea typeface="Arial" charset="0"/>
                <a:cs typeface="Arial" charset="0"/>
              </a:rPr>
              <a:t>Munthe-Kaas</a:t>
            </a:r>
            <a:r>
              <a:rPr lang="en-US" sz="1200" dirty="0" smtClean="0">
                <a:latin typeface="Arial" charset="0"/>
                <a:ea typeface="Arial" charset="0"/>
                <a:cs typeface="Arial" charset="0"/>
              </a:rPr>
              <a:t> / IRIS                                                                                                                                                                                                                     </a:t>
            </a:r>
            <a:endParaRPr lang="en-US" sz="1200" dirty="0"/>
          </a:p>
        </p:txBody>
      </p:sp>
      <p:sp>
        <p:nvSpPr>
          <p:cNvPr id="3" name="TextBox 2"/>
          <p:cNvSpPr txBox="1"/>
          <p:nvPr/>
        </p:nvSpPr>
        <p:spPr>
          <a:xfrm>
            <a:off x="424543" y="172035"/>
            <a:ext cx="6720109" cy="584775"/>
          </a:xfrm>
          <a:prstGeom prst="rect">
            <a:avLst/>
          </a:prstGeom>
          <a:noFill/>
        </p:spPr>
        <p:txBody>
          <a:bodyPr wrap="none" rtlCol="0">
            <a:spAutoFit/>
          </a:bodyPr>
          <a:lstStyle/>
          <a:p>
            <a:r>
              <a:rPr lang="en-US" sz="3200" dirty="0" smtClean="0">
                <a:latin typeface="Arial" charset="0"/>
                <a:ea typeface="Arial" charset="0"/>
                <a:cs typeface="Arial" charset="0"/>
              </a:rPr>
              <a:t>Selected research project proposals</a:t>
            </a:r>
            <a:endParaRPr lang="en-US" sz="3200"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8479252" y="123739"/>
            <a:ext cx="3522248" cy="447762"/>
          </a:xfrm>
          <a:prstGeom prst="rect">
            <a:avLst/>
          </a:prstGeom>
        </p:spPr>
      </p:pic>
    </p:spTree>
    <p:extLst>
      <p:ext uri="{BB962C8B-B14F-4D97-AF65-F5344CB8AC3E}">
        <p14:creationId xmlns:p14="http://schemas.microsoft.com/office/powerpoint/2010/main" val="443659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95739"/>
            <a:ext cx="12192000" cy="5847522"/>
          </a:xfrm>
          <a:prstGeom prst="rect">
            <a:avLst/>
          </a:prstGeom>
        </p:spPr>
      </p:pic>
      <p:sp>
        <p:nvSpPr>
          <p:cNvPr id="4" name="TextBox 3"/>
          <p:cNvSpPr txBox="1"/>
          <p:nvPr/>
        </p:nvSpPr>
        <p:spPr>
          <a:xfrm>
            <a:off x="139700" y="101600"/>
            <a:ext cx="4046749" cy="276999"/>
          </a:xfrm>
          <a:prstGeom prst="rect">
            <a:avLst/>
          </a:prstGeom>
          <a:noFill/>
        </p:spPr>
        <p:txBody>
          <a:bodyPr wrap="none" rtlCol="0">
            <a:spAutoFit/>
          </a:bodyPr>
          <a:lstStyle/>
          <a:p>
            <a:r>
              <a:rPr lang="en-US" sz="1200" i="1" dirty="0" smtClean="0">
                <a:latin typeface="Arial" charset="0"/>
                <a:ea typeface="Arial" charset="0"/>
                <a:cs typeface="Arial" charset="0"/>
              </a:rPr>
              <a:t>SFF application (second round) submitted May 25</a:t>
            </a:r>
            <a:r>
              <a:rPr lang="en-US" sz="1200" i="1" baseline="30000" dirty="0" smtClean="0">
                <a:latin typeface="Arial" charset="0"/>
                <a:ea typeface="Arial" charset="0"/>
                <a:cs typeface="Arial" charset="0"/>
              </a:rPr>
              <a:t>th</a:t>
            </a:r>
            <a:r>
              <a:rPr lang="en-US" sz="1200" i="1" dirty="0" smtClean="0">
                <a:latin typeface="Arial" charset="0"/>
                <a:ea typeface="Arial" charset="0"/>
                <a:cs typeface="Arial" charset="0"/>
              </a:rPr>
              <a:t> 2016</a:t>
            </a:r>
            <a:endParaRPr lang="en-US" sz="1200" i="1" dirty="0">
              <a:latin typeface="Arial" charset="0"/>
              <a:ea typeface="Arial" charset="0"/>
              <a:cs typeface="Arial" charset="0"/>
            </a:endParaRPr>
          </a:p>
        </p:txBody>
      </p:sp>
    </p:spTree>
    <p:extLst>
      <p:ext uri="{BB962C8B-B14F-4D97-AF65-F5344CB8AC3E}">
        <p14:creationId xmlns:p14="http://schemas.microsoft.com/office/powerpoint/2010/main" val="2121251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700" y="101600"/>
            <a:ext cx="1492716" cy="369332"/>
          </a:xfrm>
          <a:prstGeom prst="rect">
            <a:avLst/>
          </a:prstGeom>
          <a:noFill/>
        </p:spPr>
        <p:txBody>
          <a:bodyPr wrap="none" rtlCol="0">
            <a:spAutoFit/>
          </a:bodyPr>
          <a:lstStyle/>
          <a:p>
            <a:r>
              <a:rPr lang="en-US" i="1" dirty="0" smtClean="0">
                <a:latin typeface="Arial" charset="0"/>
                <a:ea typeface="Arial" charset="0"/>
                <a:cs typeface="Arial" charset="0"/>
              </a:rPr>
              <a:t>Gut Feelings</a:t>
            </a:r>
            <a:endParaRPr lang="en-US" i="1" dirty="0">
              <a:latin typeface="Arial" charset="0"/>
              <a:ea typeface="Arial" charset="0"/>
              <a:cs typeface="Arial" charset="0"/>
            </a:endParaRPr>
          </a:p>
        </p:txBody>
      </p:sp>
      <p:pic>
        <p:nvPicPr>
          <p:cNvPr id="4" name="Picture 3"/>
          <p:cNvPicPr>
            <a:picLocks noChangeAspect="1"/>
          </p:cNvPicPr>
          <p:nvPr/>
        </p:nvPicPr>
        <p:blipFill rotWithShape="1">
          <a:blip r:embed="rId2"/>
          <a:srcRect b="49210"/>
          <a:stretch/>
        </p:blipFill>
        <p:spPr>
          <a:xfrm>
            <a:off x="0" y="438031"/>
            <a:ext cx="12192000" cy="1750000"/>
          </a:xfrm>
          <a:prstGeom prst="rect">
            <a:avLst/>
          </a:prstGeom>
        </p:spPr>
      </p:pic>
      <p:pic>
        <p:nvPicPr>
          <p:cNvPr id="5" name="Picture 4"/>
          <p:cNvPicPr>
            <a:picLocks noChangeAspect="1"/>
          </p:cNvPicPr>
          <p:nvPr/>
        </p:nvPicPr>
        <p:blipFill>
          <a:blip r:embed="rId3"/>
          <a:stretch>
            <a:fillRect/>
          </a:stretch>
        </p:blipFill>
        <p:spPr>
          <a:xfrm>
            <a:off x="6564087" y="1387596"/>
            <a:ext cx="5463864" cy="5296602"/>
          </a:xfrm>
          <a:prstGeom prst="rect">
            <a:avLst/>
          </a:prstGeom>
          <a:ln>
            <a:solidFill>
              <a:schemeClr val="tx1"/>
            </a:solidFill>
          </a:ln>
        </p:spPr>
      </p:pic>
      <p:pic>
        <p:nvPicPr>
          <p:cNvPr id="6" name="Picture 5"/>
          <p:cNvPicPr>
            <a:picLocks noChangeAspect="1"/>
          </p:cNvPicPr>
          <p:nvPr/>
        </p:nvPicPr>
        <p:blipFill rotWithShape="1">
          <a:blip r:embed="rId2"/>
          <a:srcRect t="55012"/>
          <a:stretch/>
        </p:blipFill>
        <p:spPr>
          <a:xfrm>
            <a:off x="190882" y="2764081"/>
            <a:ext cx="6209156" cy="1176548"/>
          </a:xfrm>
          <a:prstGeom prst="rect">
            <a:avLst/>
          </a:prstGeom>
        </p:spPr>
      </p:pic>
    </p:spTree>
    <p:extLst>
      <p:ext uri="{BB962C8B-B14F-4D97-AF65-F5344CB8AC3E}">
        <p14:creationId xmlns:p14="http://schemas.microsoft.com/office/powerpoint/2010/main" val="1953527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119" y="1504060"/>
            <a:ext cx="3896760" cy="4930920"/>
          </a:xfrm>
          <a:prstGeom prst="rect">
            <a:avLst/>
          </a:prstGeom>
        </p:spPr>
      </p:pic>
      <p:sp>
        <p:nvSpPr>
          <p:cNvPr id="3" name="TextBox 2"/>
          <p:cNvSpPr txBox="1"/>
          <p:nvPr/>
        </p:nvSpPr>
        <p:spPr>
          <a:xfrm>
            <a:off x="5814413" y="6628156"/>
            <a:ext cx="6337711" cy="215444"/>
          </a:xfrm>
          <a:prstGeom prst="rect">
            <a:avLst/>
          </a:prstGeom>
          <a:noFill/>
        </p:spPr>
        <p:txBody>
          <a:bodyPr wrap="square" rtlCol="0">
            <a:spAutoFit/>
          </a:bodyPr>
          <a:lstStyle/>
          <a:p>
            <a:r>
              <a:rPr lang="en-US" sz="800" dirty="0" smtClean="0">
                <a:latin typeface="Arial" charset="0"/>
                <a:ea typeface="Arial" charset="0"/>
                <a:cs typeface="Arial" charset="0"/>
              </a:rPr>
              <a:t>Adopted from: Mayer EA,  </a:t>
            </a:r>
            <a:r>
              <a:rPr lang="en-US" sz="800" dirty="0" err="1" smtClean="0">
                <a:latin typeface="Arial" charset="0"/>
                <a:ea typeface="Arial" charset="0"/>
                <a:cs typeface="Arial" charset="0"/>
              </a:rPr>
              <a:t>Tillisch</a:t>
            </a:r>
            <a:r>
              <a:rPr lang="en-US" sz="800" dirty="0" smtClean="0">
                <a:latin typeface="Arial" charset="0"/>
                <a:ea typeface="Arial" charset="0"/>
                <a:cs typeface="Arial" charset="0"/>
              </a:rPr>
              <a:t> K, Gupta A. </a:t>
            </a:r>
            <a:r>
              <a:rPr lang="en-US" sz="800" dirty="0">
                <a:latin typeface="Arial" charset="0"/>
                <a:ea typeface="Arial" charset="0"/>
                <a:cs typeface="Arial" charset="0"/>
              </a:rPr>
              <a:t>Gut/brain axis and the </a:t>
            </a:r>
            <a:r>
              <a:rPr lang="en-US" sz="800" dirty="0" err="1" smtClean="0">
                <a:latin typeface="Arial" charset="0"/>
                <a:ea typeface="Arial" charset="0"/>
                <a:cs typeface="Arial" charset="0"/>
              </a:rPr>
              <a:t>microbiota</a:t>
            </a:r>
            <a:r>
              <a:rPr lang="en-US" sz="800" dirty="0" smtClean="0">
                <a:latin typeface="Arial" charset="0"/>
                <a:ea typeface="Arial" charset="0"/>
                <a:cs typeface="Arial" charset="0"/>
              </a:rPr>
              <a:t>. The Journal of Clinical Investigation 2015;125(3)</a:t>
            </a:r>
            <a:endParaRPr lang="en-US" sz="800" dirty="0">
              <a:latin typeface="Arial" charset="0"/>
              <a:ea typeface="Arial" charset="0"/>
              <a:cs typeface="Arial" charset="0"/>
            </a:endParaRPr>
          </a:p>
        </p:txBody>
      </p:sp>
      <p:pic>
        <p:nvPicPr>
          <p:cNvPr id="5" name="Picture 4"/>
          <p:cNvPicPr>
            <a:picLocks noChangeAspect="1"/>
          </p:cNvPicPr>
          <p:nvPr/>
        </p:nvPicPr>
        <p:blipFill rotWithShape="1">
          <a:blip r:embed="rId4"/>
          <a:srcRect t="11949"/>
          <a:stretch/>
        </p:blipFill>
        <p:spPr>
          <a:xfrm>
            <a:off x="3567780" y="798939"/>
            <a:ext cx="8497906" cy="5798415"/>
          </a:xfrm>
          <a:prstGeom prst="rect">
            <a:avLst/>
          </a:prstGeom>
        </p:spPr>
      </p:pic>
      <p:sp>
        <p:nvSpPr>
          <p:cNvPr id="6" name="Oval 5"/>
          <p:cNvSpPr/>
          <p:nvPr/>
        </p:nvSpPr>
        <p:spPr>
          <a:xfrm>
            <a:off x="2922662" y="572567"/>
            <a:ext cx="4953024" cy="266676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3646106" y="1119605"/>
            <a:ext cx="1566511" cy="1599236"/>
          </a:xfrm>
          <a:prstGeom prst="rect">
            <a:avLst/>
          </a:prstGeom>
        </p:spPr>
      </p:pic>
      <p:sp>
        <p:nvSpPr>
          <p:cNvPr id="8" name="TextBox 7"/>
          <p:cNvSpPr txBox="1"/>
          <p:nvPr/>
        </p:nvSpPr>
        <p:spPr>
          <a:xfrm>
            <a:off x="3019501" y="1273456"/>
            <a:ext cx="2193116" cy="1512452"/>
          </a:xfrm>
          <a:prstGeom prst="rect">
            <a:avLst/>
          </a:prstGeom>
          <a:noFill/>
        </p:spPr>
        <p:txBody>
          <a:bodyPr wrap="square" rtlCol="0">
            <a:spAutoFit/>
          </a:bodyPr>
          <a:lstStyle/>
          <a:p>
            <a:pPr algn="r"/>
            <a:r>
              <a:rPr lang="en-US" sz="1600" b="1" dirty="0" smtClean="0">
                <a:solidFill>
                  <a:srgbClr val="FF0000"/>
                </a:solidFill>
              </a:rPr>
              <a:t>Brain</a:t>
            </a:r>
            <a:r>
              <a:rPr lang="en-US" sz="1400" b="1" dirty="0" smtClean="0">
                <a:solidFill>
                  <a:srgbClr val="FF0000"/>
                </a:solidFill>
              </a:rPr>
              <a:t> </a:t>
            </a:r>
            <a:r>
              <a:rPr lang="en-US" sz="1600" b="1" dirty="0" smtClean="0">
                <a:solidFill>
                  <a:srgbClr val="FF0000"/>
                </a:solidFill>
              </a:rPr>
              <a:t>signatures*</a:t>
            </a:r>
            <a:endParaRPr lang="en-US" sz="1400" b="1" dirty="0" smtClean="0">
              <a:solidFill>
                <a:srgbClr val="FF0000"/>
              </a:solidFill>
            </a:endParaRPr>
          </a:p>
          <a:p>
            <a:pPr algn="r"/>
            <a:endParaRPr lang="en-US" sz="600" dirty="0" smtClean="0">
              <a:solidFill>
                <a:srgbClr val="FF0000"/>
              </a:solidFill>
            </a:endParaRPr>
          </a:p>
          <a:p>
            <a:pPr algn="r"/>
            <a:r>
              <a:rPr lang="en-US" sz="1400" b="1" dirty="0" smtClean="0">
                <a:solidFill>
                  <a:srgbClr val="FF0000"/>
                </a:solidFill>
              </a:rPr>
              <a:t>Subjective</a:t>
            </a:r>
          </a:p>
          <a:p>
            <a:pPr algn="r"/>
            <a:r>
              <a:rPr lang="en-US" sz="1400" b="1" dirty="0" smtClean="0">
                <a:solidFill>
                  <a:srgbClr val="FF0000"/>
                </a:solidFill>
              </a:rPr>
              <a:t>responses</a:t>
            </a:r>
          </a:p>
          <a:p>
            <a:pPr algn="r"/>
            <a:r>
              <a:rPr lang="en-US" sz="1200" dirty="0" smtClean="0">
                <a:solidFill>
                  <a:srgbClr val="FF0000"/>
                </a:solidFill>
              </a:rPr>
              <a:t>(emotional,</a:t>
            </a:r>
          </a:p>
          <a:p>
            <a:pPr algn="r"/>
            <a:r>
              <a:rPr lang="en-US" sz="1200" dirty="0">
                <a:solidFill>
                  <a:srgbClr val="FF0000"/>
                </a:solidFill>
              </a:rPr>
              <a:t> </a:t>
            </a:r>
            <a:r>
              <a:rPr lang="en-US" sz="1200" dirty="0" smtClean="0">
                <a:solidFill>
                  <a:srgbClr val="FF0000"/>
                </a:solidFill>
              </a:rPr>
              <a:t>cognitive,</a:t>
            </a:r>
          </a:p>
          <a:p>
            <a:pPr algn="r"/>
            <a:r>
              <a:rPr lang="en-US" sz="1200" dirty="0">
                <a:solidFill>
                  <a:srgbClr val="FF0000"/>
                </a:solidFill>
              </a:rPr>
              <a:t>p</a:t>
            </a:r>
            <a:r>
              <a:rPr lang="en-US" sz="1200" dirty="0" smtClean="0">
                <a:solidFill>
                  <a:srgbClr val="FF0000"/>
                </a:solidFill>
              </a:rPr>
              <a:t>ain perception)</a:t>
            </a:r>
            <a:endParaRPr lang="en-US" sz="1200" dirty="0">
              <a:solidFill>
                <a:srgbClr val="FF0000"/>
              </a:solidFill>
            </a:endParaRPr>
          </a:p>
        </p:txBody>
      </p:sp>
      <p:sp>
        <p:nvSpPr>
          <p:cNvPr id="10" name="TextBox 9"/>
          <p:cNvSpPr txBox="1"/>
          <p:nvPr/>
        </p:nvSpPr>
        <p:spPr>
          <a:xfrm>
            <a:off x="4973658" y="104093"/>
            <a:ext cx="7178466" cy="400110"/>
          </a:xfrm>
          <a:prstGeom prst="rect">
            <a:avLst/>
          </a:prstGeom>
          <a:noFill/>
        </p:spPr>
        <p:txBody>
          <a:bodyPr wrap="square" rtlCol="0">
            <a:spAutoFit/>
          </a:bodyPr>
          <a:lstStyle/>
          <a:p>
            <a:r>
              <a:rPr lang="en-US" sz="2000" b="1" dirty="0" smtClean="0">
                <a:latin typeface="Arial" charset="0"/>
                <a:ea typeface="Arial" charset="0"/>
                <a:cs typeface="Arial" charset="0"/>
              </a:rPr>
              <a:t>The Brain-Gut axis and the irritable bowel </a:t>
            </a:r>
            <a:r>
              <a:rPr lang="en-US" sz="2000" b="1" smtClean="0">
                <a:latin typeface="Arial" charset="0"/>
                <a:ea typeface="Arial" charset="0"/>
                <a:cs typeface="Arial" charset="0"/>
              </a:rPr>
              <a:t>syndrome </a:t>
            </a:r>
            <a:r>
              <a:rPr lang="en-US" smtClean="0">
                <a:latin typeface="Arial" charset="0"/>
                <a:ea typeface="Arial" charset="0"/>
                <a:cs typeface="Arial" charset="0"/>
              </a:rPr>
              <a:t>(</a:t>
            </a:r>
            <a:r>
              <a:rPr lang="en-US" b="1" dirty="0" smtClean="0">
                <a:latin typeface="Arial" charset="0"/>
                <a:ea typeface="Arial" charset="0"/>
                <a:cs typeface="Arial" charset="0"/>
              </a:rPr>
              <a:t>IBS</a:t>
            </a:r>
            <a:r>
              <a:rPr lang="en-US" dirty="0" smtClean="0">
                <a:latin typeface="Arial" charset="0"/>
                <a:ea typeface="Arial" charset="0"/>
                <a:cs typeface="Arial" charset="0"/>
              </a:rPr>
              <a:t>)</a:t>
            </a:r>
            <a:endParaRPr lang="en-US" dirty="0">
              <a:latin typeface="Arial" charset="0"/>
              <a:ea typeface="Arial" charset="0"/>
              <a:cs typeface="Arial" charset="0"/>
            </a:endParaRPr>
          </a:p>
        </p:txBody>
      </p:sp>
      <p:sp>
        <p:nvSpPr>
          <p:cNvPr id="11" name="Rectangle 10"/>
          <p:cNvSpPr/>
          <p:nvPr/>
        </p:nvSpPr>
        <p:spPr>
          <a:xfrm>
            <a:off x="9782377" y="6021249"/>
            <a:ext cx="2124299" cy="338554"/>
          </a:xfrm>
          <a:prstGeom prst="rect">
            <a:avLst/>
          </a:prstGeom>
          <a:ln>
            <a:solidFill>
              <a:schemeClr val="tx1"/>
            </a:solidFill>
          </a:ln>
        </p:spPr>
        <p:txBody>
          <a:bodyPr wrap="none">
            <a:spAutoFit/>
          </a:bodyPr>
          <a:lstStyle/>
          <a:p>
            <a:pPr algn="r"/>
            <a:r>
              <a:rPr lang="en-US" sz="1600" dirty="0" smtClean="0">
                <a:solidFill>
                  <a:srgbClr val="FF0000"/>
                </a:solidFill>
                <a:latin typeface="Arial" charset="0"/>
                <a:ea typeface="Arial" charset="0"/>
                <a:cs typeface="Arial" charset="0"/>
              </a:rPr>
              <a:t>* Imaging biomarkers</a:t>
            </a:r>
            <a:endParaRPr lang="en-US" sz="1400" dirty="0">
              <a:solidFill>
                <a:srgbClr val="FF0000"/>
              </a:solidFill>
              <a:latin typeface="Arial" charset="0"/>
              <a:ea typeface="Arial" charset="0"/>
              <a:cs typeface="Arial" charset="0"/>
            </a:endParaRPr>
          </a:p>
        </p:txBody>
      </p:sp>
      <p:sp>
        <p:nvSpPr>
          <p:cNvPr id="12" name="TextBox 11"/>
          <p:cNvSpPr txBox="1"/>
          <p:nvPr/>
        </p:nvSpPr>
        <p:spPr>
          <a:xfrm>
            <a:off x="139700" y="101600"/>
            <a:ext cx="1492716" cy="369332"/>
          </a:xfrm>
          <a:prstGeom prst="rect">
            <a:avLst/>
          </a:prstGeom>
          <a:noFill/>
        </p:spPr>
        <p:txBody>
          <a:bodyPr wrap="none" rtlCol="0">
            <a:spAutoFit/>
          </a:bodyPr>
          <a:lstStyle/>
          <a:p>
            <a:r>
              <a:rPr lang="en-US" i="1" dirty="0" smtClean="0">
                <a:latin typeface="Arial" charset="0"/>
                <a:ea typeface="Arial" charset="0"/>
                <a:cs typeface="Arial" charset="0"/>
              </a:rPr>
              <a:t>Gut Feelings</a:t>
            </a:r>
            <a:endParaRPr lang="en-US" i="1" dirty="0">
              <a:latin typeface="Arial" charset="0"/>
              <a:ea typeface="Arial" charset="0"/>
              <a:cs typeface="Arial" charset="0"/>
            </a:endParaRPr>
          </a:p>
        </p:txBody>
      </p:sp>
    </p:spTree>
    <p:extLst>
      <p:ext uri="{BB962C8B-B14F-4D97-AF65-F5344CB8AC3E}">
        <p14:creationId xmlns:p14="http://schemas.microsoft.com/office/powerpoint/2010/main" val="2053405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4446" y="1563286"/>
            <a:ext cx="11234059" cy="4694525"/>
          </a:xfrm>
          <a:prstGeom prst="rect">
            <a:avLst/>
          </a:prstGeom>
        </p:spPr>
      </p:pic>
      <p:pic>
        <p:nvPicPr>
          <p:cNvPr id="5" name="Picture 4"/>
          <p:cNvPicPr>
            <a:picLocks noChangeAspect="1"/>
          </p:cNvPicPr>
          <p:nvPr/>
        </p:nvPicPr>
        <p:blipFill>
          <a:blip r:embed="rId3">
            <a:alphaModFix amt="35000"/>
          </a:blip>
          <a:stretch>
            <a:fillRect/>
          </a:stretch>
        </p:blipFill>
        <p:spPr>
          <a:xfrm>
            <a:off x="159657" y="218620"/>
            <a:ext cx="6450288" cy="1762579"/>
          </a:xfrm>
          <a:prstGeom prst="rect">
            <a:avLst/>
          </a:prstGeom>
        </p:spPr>
      </p:pic>
      <p:pic>
        <p:nvPicPr>
          <p:cNvPr id="6" name="Picture 5"/>
          <p:cNvPicPr>
            <a:picLocks noChangeAspect="1"/>
          </p:cNvPicPr>
          <p:nvPr/>
        </p:nvPicPr>
        <p:blipFill>
          <a:blip r:embed="rId4"/>
          <a:stretch>
            <a:fillRect/>
          </a:stretch>
        </p:blipFill>
        <p:spPr>
          <a:xfrm>
            <a:off x="10313186" y="218620"/>
            <a:ext cx="1706457" cy="1377388"/>
          </a:xfrm>
          <a:prstGeom prst="rect">
            <a:avLst/>
          </a:prstGeom>
        </p:spPr>
      </p:pic>
    </p:spTree>
    <p:extLst>
      <p:ext uri="{BB962C8B-B14F-4D97-AF65-F5344CB8AC3E}">
        <p14:creationId xmlns:p14="http://schemas.microsoft.com/office/powerpoint/2010/main" val="107127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797044"/>
            <a:ext cx="10756900" cy="3385542"/>
          </a:xfrm>
          <a:prstGeom prst="rect">
            <a:avLst/>
          </a:prstGeom>
        </p:spPr>
        <p:txBody>
          <a:bodyPr wrap="square">
            <a:spAutoFit/>
          </a:bodyPr>
          <a:lstStyle/>
          <a:p>
            <a:pPr marL="342900" indent="-342900">
              <a:buFont typeface="Arial" charset="0"/>
              <a:buChar char="•"/>
            </a:pPr>
            <a:r>
              <a:rPr lang="en-US" sz="2400" i="1" dirty="0">
                <a:solidFill>
                  <a:srgbClr val="211F1F"/>
                </a:solidFill>
                <a:latin typeface="Arial" charset="0"/>
                <a:ea typeface="Arial" charset="0"/>
                <a:cs typeface="Arial" charset="0"/>
              </a:rPr>
              <a:t>Biomedical Network is a network collaboration between </a:t>
            </a:r>
            <a:r>
              <a:rPr lang="en-US" sz="2400" i="1" dirty="0" err="1">
                <a:solidFill>
                  <a:srgbClr val="211F1F"/>
                </a:solidFill>
                <a:latin typeface="Arial" charset="0"/>
                <a:ea typeface="Arial" charset="0"/>
                <a:cs typeface="Arial" charset="0"/>
              </a:rPr>
              <a:t>Haukeland</a:t>
            </a:r>
            <a:r>
              <a:rPr lang="en-US" sz="2400" i="1" dirty="0">
                <a:solidFill>
                  <a:srgbClr val="211F1F"/>
                </a:solidFill>
                <a:latin typeface="Arial" charset="0"/>
                <a:ea typeface="Arial" charset="0"/>
                <a:cs typeface="Arial" charset="0"/>
              </a:rPr>
              <a:t> University Hospital, University of Bergen, </a:t>
            </a:r>
            <a:r>
              <a:rPr lang="en-US" sz="2400" i="1" dirty="0" err="1">
                <a:solidFill>
                  <a:srgbClr val="211F1F"/>
                </a:solidFill>
                <a:latin typeface="Arial" charset="0"/>
                <a:ea typeface="Arial" charset="0"/>
                <a:cs typeface="Arial" charset="0"/>
              </a:rPr>
              <a:t>Legemiddelindustrien</a:t>
            </a:r>
            <a:r>
              <a:rPr lang="en-US" sz="2400" i="1" dirty="0">
                <a:solidFill>
                  <a:srgbClr val="211F1F"/>
                </a:solidFill>
                <a:latin typeface="Arial" charset="0"/>
                <a:ea typeface="Arial" charset="0"/>
                <a:cs typeface="Arial" charset="0"/>
              </a:rPr>
              <a:t> and Bergen </a:t>
            </a:r>
            <a:r>
              <a:rPr lang="en-US" sz="2400" i="1" dirty="0" err="1">
                <a:solidFill>
                  <a:srgbClr val="211F1F"/>
                </a:solidFill>
                <a:latin typeface="Arial" charset="0"/>
                <a:ea typeface="Arial" charset="0"/>
                <a:cs typeface="Arial" charset="0"/>
              </a:rPr>
              <a:t>Teknologioverføring</a:t>
            </a:r>
            <a:r>
              <a:rPr lang="en-US" sz="2400" i="1" dirty="0">
                <a:solidFill>
                  <a:srgbClr val="211F1F"/>
                </a:solidFill>
                <a:latin typeface="Arial" charset="0"/>
                <a:ea typeface="Arial" charset="0"/>
                <a:cs typeface="Arial" charset="0"/>
              </a:rPr>
              <a:t> (BTO). </a:t>
            </a:r>
            <a:endParaRPr lang="en-US" sz="2400" i="1" dirty="0" smtClean="0">
              <a:solidFill>
                <a:srgbClr val="211F1F"/>
              </a:solidFill>
              <a:latin typeface="Arial" charset="0"/>
              <a:ea typeface="Arial" charset="0"/>
              <a:cs typeface="Arial" charset="0"/>
            </a:endParaRPr>
          </a:p>
          <a:p>
            <a:endParaRPr lang="en-US" sz="2800" i="1" dirty="0">
              <a:solidFill>
                <a:srgbClr val="211F1F"/>
              </a:solidFill>
              <a:latin typeface="Arial" charset="0"/>
              <a:ea typeface="Arial" charset="0"/>
              <a:cs typeface="Arial" charset="0"/>
            </a:endParaRPr>
          </a:p>
          <a:p>
            <a:pPr marL="342900" indent="-342900">
              <a:buFont typeface="Arial" charset="0"/>
              <a:buChar char="•"/>
            </a:pPr>
            <a:r>
              <a:rPr lang="en-US" sz="2400" i="1" dirty="0" smtClean="0">
                <a:solidFill>
                  <a:srgbClr val="211F1F"/>
                </a:solidFill>
                <a:latin typeface="Arial" charset="0"/>
                <a:ea typeface="Arial" charset="0"/>
                <a:cs typeface="Arial" charset="0"/>
              </a:rPr>
              <a:t>The </a:t>
            </a:r>
            <a:r>
              <a:rPr lang="en-US" sz="2400" i="1" dirty="0">
                <a:solidFill>
                  <a:srgbClr val="211F1F"/>
                </a:solidFill>
                <a:latin typeface="Arial" charset="0"/>
                <a:ea typeface="Arial" charset="0"/>
                <a:cs typeface="Arial" charset="0"/>
              </a:rPr>
              <a:t>aim is to </a:t>
            </a:r>
            <a:r>
              <a:rPr lang="en-US" sz="2400" b="1" i="1" dirty="0">
                <a:solidFill>
                  <a:srgbClr val="211F1F"/>
                </a:solidFill>
                <a:latin typeface="Arial" charset="0"/>
                <a:ea typeface="Arial" charset="0"/>
                <a:cs typeface="Arial" charset="0"/>
              </a:rPr>
              <a:t>establish a common platform for innovation and project development across academic and between public and private actors</a:t>
            </a:r>
            <a:r>
              <a:rPr lang="en-US" sz="2400" i="1" dirty="0">
                <a:solidFill>
                  <a:srgbClr val="211F1F"/>
                </a:solidFill>
                <a:latin typeface="Arial" charset="0"/>
                <a:ea typeface="Arial" charset="0"/>
                <a:cs typeface="Arial" charset="0"/>
              </a:rPr>
              <a:t>. </a:t>
            </a:r>
            <a:endParaRPr lang="en-US" sz="2400" i="1" dirty="0" smtClean="0">
              <a:solidFill>
                <a:srgbClr val="211F1F"/>
              </a:solidFill>
              <a:latin typeface="Arial" charset="0"/>
              <a:ea typeface="Arial" charset="0"/>
              <a:cs typeface="Arial" charset="0"/>
            </a:endParaRPr>
          </a:p>
          <a:p>
            <a:endParaRPr lang="en-US" sz="1600" i="1" dirty="0">
              <a:solidFill>
                <a:schemeClr val="bg1">
                  <a:lumMod val="65000"/>
                </a:schemeClr>
              </a:solidFill>
              <a:latin typeface="Arial" charset="0"/>
              <a:ea typeface="Arial" charset="0"/>
              <a:cs typeface="Arial" charset="0"/>
            </a:endParaRPr>
          </a:p>
          <a:p>
            <a:pPr marL="342900" indent="-342900">
              <a:buFont typeface="Arial" charset="0"/>
              <a:buChar char="•"/>
            </a:pPr>
            <a:r>
              <a:rPr lang="en-US" sz="2400" i="1" dirty="0" smtClean="0">
                <a:solidFill>
                  <a:schemeClr val="bg1">
                    <a:lumMod val="65000"/>
                  </a:schemeClr>
                </a:solidFill>
                <a:latin typeface="Arial" charset="0"/>
                <a:ea typeface="Arial" charset="0"/>
                <a:cs typeface="Arial" charset="0"/>
              </a:rPr>
              <a:t>This </a:t>
            </a:r>
            <a:r>
              <a:rPr lang="en-US" sz="2400" i="1" dirty="0">
                <a:solidFill>
                  <a:schemeClr val="bg1">
                    <a:lumMod val="65000"/>
                  </a:schemeClr>
                </a:solidFill>
                <a:latin typeface="Arial" charset="0"/>
                <a:ea typeface="Arial" charset="0"/>
                <a:cs typeface="Arial" charset="0"/>
              </a:rPr>
              <a:t>meeting is the first in a series that will contribute to collaborative research between researchers, research institutions and </a:t>
            </a:r>
            <a:r>
              <a:rPr lang="en-US" sz="2400" i="1" dirty="0" smtClean="0">
                <a:solidFill>
                  <a:schemeClr val="bg1">
                    <a:lumMod val="65000"/>
                  </a:schemeClr>
                </a:solidFill>
                <a:latin typeface="Arial" charset="0"/>
                <a:ea typeface="Arial" charset="0"/>
                <a:cs typeface="Arial" charset="0"/>
              </a:rPr>
              <a:t>companies.</a:t>
            </a:r>
            <a:endParaRPr lang="en-US" sz="2400" i="1" dirty="0">
              <a:solidFill>
                <a:schemeClr val="bg1">
                  <a:lumMod val="65000"/>
                </a:schemeClr>
              </a:solidFill>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864817" y="123738"/>
            <a:ext cx="6082083" cy="1486193"/>
          </a:xfrm>
          <a:prstGeom prst="rect">
            <a:avLst/>
          </a:prstGeom>
        </p:spPr>
      </p:pic>
      <p:sp>
        <p:nvSpPr>
          <p:cNvPr id="4" name="TextBox 3"/>
          <p:cNvSpPr txBox="1"/>
          <p:nvPr/>
        </p:nvSpPr>
        <p:spPr>
          <a:xfrm>
            <a:off x="1652831" y="5582607"/>
            <a:ext cx="8743099" cy="584775"/>
          </a:xfrm>
          <a:prstGeom prst="rect">
            <a:avLst/>
          </a:prstGeom>
          <a:noFill/>
        </p:spPr>
        <p:txBody>
          <a:bodyPr wrap="none" rtlCol="0">
            <a:spAutoFit/>
          </a:bodyPr>
          <a:lstStyle/>
          <a:p>
            <a:r>
              <a:rPr lang="en-US" sz="3200" b="1" dirty="0" smtClean="0">
                <a:latin typeface="Arial" charset="0"/>
                <a:ea typeface="Arial" charset="0"/>
                <a:cs typeface="Arial" charset="0"/>
              </a:rPr>
              <a:t>How does “Computational medicine” fit in ?</a:t>
            </a:r>
            <a:endParaRPr lang="en-US" sz="3200" b="1"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671" y="94270"/>
            <a:ext cx="927100" cy="1034526"/>
          </a:xfrm>
          <a:prstGeom prst="rect">
            <a:avLst/>
          </a:prstGeom>
        </p:spPr>
      </p:pic>
      <p:pic>
        <p:nvPicPr>
          <p:cNvPr id="7" name="Picture 6"/>
          <p:cNvPicPr>
            <a:picLocks noChangeAspect="1"/>
          </p:cNvPicPr>
          <p:nvPr/>
        </p:nvPicPr>
        <p:blipFill>
          <a:blip r:embed="rId4"/>
          <a:stretch>
            <a:fillRect/>
          </a:stretch>
        </p:blipFill>
        <p:spPr>
          <a:xfrm>
            <a:off x="6686550" y="608965"/>
            <a:ext cx="1972564" cy="495670"/>
          </a:xfrm>
          <a:prstGeom prst="rect">
            <a:avLst/>
          </a:prstGeom>
        </p:spPr>
      </p:pic>
      <p:pic>
        <p:nvPicPr>
          <p:cNvPr id="8" name="Picture 7"/>
          <p:cNvPicPr>
            <a:picLocks noChangeAspect="1"/>
          </p:cNvPicPr>
          <p:nvPr/>
        </p:nvPicPr>
        <p:blipFill>
          <a:blip r:embed="rId5"/>
          <a:stretch>
            <a:fillRect/>
          </a:stretch>
        </p:blipFill>
        <p:spPr>
          <a:xfrm>
            <a:off x="930897" y="1104635"/>
            <a:ext cx="1567882" cy="526265"/>
          </a:xfrm>
          <a:prstGeom prst="rect">
            <a:avLst/>
          </a:prstGeom>
        </p:spPr>
      </p:pic>
      <p:sp>
        <p:nvSpPr>
          <p:cNvPr id="9" name="TextBox 8"/>
          <p:cNvSpPr txBox="1"/>
          <p:nvPr/>
        </p:nvSpPr>
        <p:spPr>
          <a:xfrm>
            <a:off x="10613790" y="5720283"/>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1045184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77429" y="2448511"/>
            <a:ext cx="8800547" cy="4124324"/>
            <a:chOff x="213650" y="1076185"/>
            <a:chExt cx="8800547" cy="4124324"/>
          </a:xfrm>
        </p:grpSpPr>
        <p:grpSp>
          <p:nvGrpSpPr>
            <p:cNvPr id="3" name="Group 3"/>
            <p:cNvGrpSpPr/>
            <p:nvPr/>
          </p:nvGrpSpPr>
          <p:grpSpPr>
            <a:xfrm>
              <a:off x="213650" y="1076185"/>
              <a:ext cx="8800547" cy="4124324"/>
              <a:chOff x="213650" y="1603010"/>
              <a:chExt cx="8800547" cy="4124324"/>
            </a:xfrm>
          </p:grpSpPr>
          <p:pic>
            <p:nvPicPr>
              <p:cNvPr id="31" name="Picture 30"/>
              <p:cNvPicPr>
                <a:picLocks noChangeAspect="1"/>
              </p:cNvPicPr>
              <p:nvPr/>
            </p:nvPicPr>
            <p:blipFill>
              <a:blip r:embed="rId2"/>
              <a:stretch>
                <a:fillRect/>
              </a:stretch>
            </p:blipFill>
            <p:spPr>
              <a:xfrm>
                <a:off x="213650" y="1603010"/>
                <a:ext cx="8800547" cy="4124324"/>
              </a:xfrm>
              <a:prstGeom prst="rect">
                <a:avLst/>
              </a:prstGeom>
            </p:spPr>
          </p:pic>
          <p:pic>
            <p:nvPicPr>
              <p:cNvPr id="32" name="Picture 31"/>
              <p:cNvPicPr>
                <a:picLocks noChangeAspect="1"/>
              </p:cNvPicPr>
              <p:nvPr/>
            </p:nvPicPr>
            <p:blipFill>
              <a:blip r:embed="rId3"/>
              <a:srcRect t="9300"/>
              <a:stretch>
                <a:fillRect/>
              </a:stretch>
            </p:blipFill>
            <p:spPr>
              <a:xfrm>
                <a:off x="361432" y="2362169"/>
                <a:ext cx="8593415" cy="1489955"/>
              </a:xfrm>
              <a:prstGeom prst="rect">
                <a:avLst/>
              </a:prstGeom>
            </p:spPr>
          </p:pic>
          <p:pic>
            <p:nvPicPr>
              <p:cNvPr id="33" name="Picture 32"/>
              <p:cNvPicPr>
                <a:picLocks noChangeAspect="1"/>
              </p:cNvPicPr>
              <p:nvPr/>
            </p:nvPicPr>
            <p:blipFill>
              <a:blip r:embed="rId4"/>
              <a:stretch>
                <a:fillRect/>
              </a:stretch>
            </p:blipFill>
            <p:spPr>
              <a:xfrm>
                <a:off x="373302" y="2248609"/>
                <a:ext cx="719431" cy="1710345"/>
              </a:xfrm>
              <a:prstGeom prst="rect">
                <a:avLst/>
              </a:prstGeom>
            </p:spPr>
          </p:pic>
        </p:grpSp>
        <p:sp>
          <p:nvSpPr>
            <p:cNvPr id="4" name="TextBox 3"/>
            <p:cNvSpPr txBox="1"/>
            <p:nvPr/>
          </p:nvSpPr>
          <p:spPr>
            <a:xfrm>
              <a:off x="421432" y="1128564"/>
              <a:ext cx="692818" cy="523220"/>
            </a:xfrm>
            <a:prstGeom prst="rect">
              <a:avLst/>
            </a:prstGeom>
            <a:solidFill>
              <a:srgbClr val="FFFFFF"/>
            </a:solidFill>
          </p:spPr>
          <p:txBody>
            <a:bodyPr wrap="none" rtlCol="0">
              <a:spAutoFit/>
            </a:bodyPr>
            <a:lstStyle/>
            <a:p>
              <a:r>
                <a:rPr lang="en-US" sz="1400" b="1" dirty="0" smtClean="0"/>
                <a:t>Atom</a:t>
              </a:r>
            </a:p>
            <a:p>
              <a:r>
                <a:rPr lang="en-US" sz="1400" dirty="0" smtClean="0"/>
                <a:t>10</a:t>
              </a:r>
              <a:r>
                <a:rPr lang="en-US" sz="1400" baseline="30000" dirty="0" smtClean="0"/>
                <a:t>-12 </a:t>
              </a:r>
              <a:r>
                <a:rPr lang="en-US" sz="1200" dirty="0" err="1" smtClean="0"/>
                <a:t>m</a:t>
              </a:r>
              <a:endParaRPr lang="en-US" sz="1400" dirty="0"/>
            </a:p>
          </p:txBody>
        </p:sp>
        <p:sp>
          <p:nvSpPr>
            <p:cNvPr id="5" name="TextBox 4"/>
            <p:cNvSpPr txBox="1"/>
            <p:nvPr/>
          </p:nvSpPr>
          <p:spPr>
            <a:xfrm>
              <a:off x="1673832" y="1140964"/>
              <a:ext cx="748923" cy="738664"/>
            </a:xfrm>
            <a:prstGeom prst="rect">
              <a:avLst/>
            </a:prstGeom>
            <a:solidFill>
              <a:srgbClr val="FFFFFF"/>
            </a:solidFill>
          </p:spPr>
          <p:txBody>
            <a:bodyPr wrap="none" rtlCol="0">
              <a:spAutoFit/>
            </a:bodyPr>
            <a:lstStyle/>
            <a:p>
              <a:r>
                <a:rPr lang="en-US" sz="1400" b="1" dirty="0" smtClean="0"/>
                <a:t>Protein</a:t>
              </a:r>
            </a:p>
            <a:p>
              <a:r>
                <a:rPr lang="en-US" sz="1400" dirty="0" smtClean="0"/>
                <a:t>  10</a:t>
              </a:r>
              <a:r>
                <a:rPr lang="en-US" sz="1400" baseline="30000" dirty="0" smtClean="0"/>
                <a:t>-9 </a:t>
              </a:r>
              <a:r>
                <a:rPr lang="en-US" sz="1200" dirty="0" err="1" smtClean="0"/>
                <a:t>m</a:t>
              </a:r>
              <a:endParaRPr lang="en-US" sz="1200" dirty="0" smtClean="0"/>
            </a:p>
            <a:p>
              <a:endParaRPr lang="en-US" sz="1400" dirty="0"/>
            </a:p>
          </p:txBody>
        </p:sp>
        <p:sp>
          <p:nvSpPr>
            <p:cNvPr id="6" name="TextBox 5"/>
            <p:cNvSpPr txBox="1"/>
            <p:nvPr/>
          </p:nvSpPr>
          <p:spPr>
            <a:xfrm>
              <a:off x="3246232" y="1153364"/>
              <a:ext cx="614271" cy="738664"/>
            </a:xfrm>
            <a:prstGeom prst="rect">
              <a:avLst/>
            </a:prstGeom>
            <a:solidFill>
              <a:srgbClr val="FFFFFF"/>
            </a:solidFill>
          </p:spPr>
          <p:txBody>
            <a:bodyPr wrap="none" rtlCol="0">
              <a:spAutoFit/>
            </a:bodyPr>
            <a:lstStyle/>
            <a:p>
              <a:r>
                <a:rPr lang="en-US" sz="1400" b="1" dirty="0" smtClean="0"/>
                <a:t>Cell</a:t>
              </a:r>
            </a:p>
            <a:p>
              <a:r>
                <a:rPr lang="en-US" sz="1400" dirty="0" smtClean="0"/>
                <a:t>10</a:t>
              </a:r>
              <a:r>
                <a:rPr lang="en-US" sz="1400" baseline="30000" dirty="0" smtClean="0"/>
                <a:t>-6 </a:t>
              </a:r>
              <a:r>
                <a:rPr lang="en-US" sz="1200" dirty="0" err="1" smtClean="0"/>
                <a:t>m</a:t>
              </a:r>
              <a:endParaRPr lang="en-US" sz="1200" dirty="0" smtClean="0"/>
            </a:p>
            <a:p>
              <a:endParaRPr lang="en-US" sz="1400" dirty="0"/>
            </a:p>
          </p:txBody>
        </p:sp>
        <p:sp>
          <p:nvSpPr>
            <p:cNvPr id="7" name="TextBox 6"/>
            <p:cNvSpPr txBox="1"/>
            <p:nvPr/>
          </p:nvSpPr>
          <p:spPr>
            <a:xfrm>
              <a:off x="4838632" y="1155764"/>
              <a:ext cx="671979" cy="738664"/>
            </a:xfrm>
            <a:prstGeom prst="rect">
              <a:avLst/>
            </a:prstGeom>
            <a:solidFill>
              <a:srgbClr val="FFFFFF"/>
            </a:solidFill>
          </p:spPr>
          <p:txBody>
            <a:bodyPr wrap="none" rtlCol="0">
              <a:spAutoFit/>
            </a:bodyPr>
            <a:lstStyle/>
            <a:p>
              <a:r>
                <a:rPr lang="en-US" sz="1400" b="1" dirty="0" smtClean="0"/>
                <a:t>Tissue</a:t>
              </a:r>
            </a:p>
            <a:p>
              <a:r>
                <a:rPr lang="en-US" sz="1400" dirty="0" smtClean="0"/>
                <a:t>10</a:t>
              </a:r>
              <a:r>
                <a:rPr lang="en-US" sz="1400" baseline="30000" dirty="0" smtClean="0"/>
                <a:t>-3 </a:t>
              </a:r>
              <a:r>
                <a:rPr lang="en-US" sz="1200" dirty="0" err="1" smtClean="0"/>
                <a:t>m</a:t>
              </a:r>
              <a:endParaRPr lang="en-US" sz="1200" dirty="0" smtClean="0"/>
            </a:p>
            <a:p>
              <a:endParaRPr lang="en-US" sz="1400" dirty="0"/>
            </a:p>
          </p:txBody>
        </p:sp>
        <p:sp>
          <p:nvSpPr>
            <p:cNvPr id="8" name="Rectangle 7"/>
            <p:cNvSpPr/>
            <p:nvPr/>
          </p:nvSpPr>
          <p:spPr>
            <a:xfrm>
              <a:off x="7470204" y="1233637"/>
              <a:ext cx="1318621" cy="4881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2604" y="1256037"/>
              <a:ext cx="1318621" cy="4881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125165" y="1162014"/>
              <a:ext cx="827021" cy="954107"/>
            </a:xfrm>
            <a:prstGeom prst="rect">
              <a:avLst/>
            </a:prstGeom>
            <a:noFill/>
          </p:spPr>
          <p:txBody>
            <a:bodyPr wrap="none" rtlCol="0">
              <a:spAutoFit/>
            </a:bodyPr>
            <a:lstStyle/>
            <a:p>
              <a:r>
                <a:rPr lang="en-US" sz="1400" b="1" dirty="0" smtClean="0"/>
                <a:t>   Organ</a:t>
              </a:r>
            </a:p>
            <a:p>
              <a:r>
                <a:rPr lang="en-US" sz="1400" dirty="0" smtClean="0"/>
                <a:t>    10</a:t>
              </a:r>
              <a:r>
                <a:rPr lang="en-US" sz="1400" baseline="30000" dirty="0" smtClean="0"/>
                <a:t>0 </a:t>
              </a:r>
              <a:r>
                <a:rPr lang="en-US" sz="1200" dirty="0" err="1" smtClean="0"/>
                <a:t>m</a:t>
              </a:r>
              <a:endParaRPr lang="en-US" sz="1200" dirty="0" smtClean="0"/>
            </a:p>
            <a:p>
              <a:r>
                <a:rPr lang="en-US" sz="1200" dirty="0" smtClean="0"/>
                <a:t>  Anatomy</a:t>
              </a:r>
            </a:p>
            <a:p>
              <a:endParaRPr lang="en-US" sz="1400" dirty="0"/>
            </a:p>
          </p:txBody>
        </p:sp>
        <p:sp>
          <p:nvSpPr>
            <p:cNvPr id="11" name="TextBox 10"/>
            <p:cNvSpPr txBox="1"/>
            <p:nvPr/>
          </p:nvSpPr>
          <p:spPr>
            <a:xfrm>
              <a:off x="7459246" y="1129530"/>
              <a:ext cx="1554951" cy="984885"/>
            </a:xfrm>
            <a:prstGeom prst="rect">
              <a:avLst/>
            </a:prstGeom>
            <a:noFill/>
          </p:spPr>
          <p:txBody>
            <a:bodyPr wrap="square" rtlCol="0">
              <a:spAutoFit/>
            </a:bodyPr>
            <a:lstStyle/>
            <a:p>
              <a:r>
                <a:rPr lang="en-US" sz="1400" b="1" dirty="0" smtClean="0"/>
                <a:t>   Organ system</a:t>
              </a:r>
            </a:p>
            <a:p>
              <a:r>
                <a:rPr lang="en-US" sz="1400" b="1" dirty="0" smtClean="0"/>
                <a:t>    &amp; organism</a:t>
              </a:r>
            </a:p>
            <a:p>
              <a:r>
                <a:rPr lang="en-US" sz="1400" dirty="0" smtClean="0"/>
                <a:t>      </a:t>
              </a:r>
              <a:r>
                <a:rPr lang="en-US" sz="1200" dirty="0" smtClean="0"/>
                <a:t>Physiology</a:t>
              </a:r>
            </a:p>
            <a:p>
              <a:endParaRPr lang="en-US" sz="1400" dirty="0"/>
            </a:p>
          </p:txBody>
        </p:sp>
        <p:sp>
          <p:nvSpPr>
            <p:cNvPr id="12" name="TextBox 11"/>
            <p:cNvSpPr txBox="1"/>
            <p:nvPr/>
          </p:nvSpPr>
          <p:spPr>
            <a:xfrm>
              <a:off x="294675" y="3412129"/>
              <a:ext cx="843501" cy="523220"/>
            </a:xfrm>
            <a:prstGeom prst="rect">
              <a:avLst/>
            </a:prstGeom>
            <a:solidFill>
              <a:srgbClr val="FFFFFF"/>
            </a:solidFill>
          </p:spPr>
          <p:txBody>
            <a:bodyPr wrap="none" rtlCol="0">
              <a:spAutoFit/>
            </a:bodyPr>
            <a:lstStyle/>
            <a:p>
              <a:pPr algn="ctr"/>
              <a:r>
                <a:rPr lang="en-US" sz="1400" dirty="0" smtClean="0"/>
                <a:t>Gene</a:t>
              </a:r>
            </a:p>
            <a:p>
              <a:pPr algn="ctr"/>
              <a:r>
                <a:rPr lang="en-US" sz="1400" dirty="0" smtClean="0"/>
                <a:t>networks</a:t>
              </a:r>
            </a:p>
          </p:txBody>
        </p:sp>
        <p:sp>
          <p:nvSpPr>
            <p:cNvPr id="13" name="TextBox 12"/>
            <p:cNvSpPr txBox="1"/>
            <p:nvPr/>
          </p:nvSpPr>
          <p:spPr>
            <a:xfrm>
              <a:off x="1424237" y="3412129"/>
              <a:ext cx="1367682" cy="307777"/>
            </a:xfrm>
            <a:prstGeom prst="rect">
              <a:avLst/>
            </a:prstGeom>
            <a:solidFill>
              <a:srgbClr val="FFFFFF"/>
            </a:solidFill>
          </p:spPr>
          <p:txBody>
            <a:bodyPr wrap="none" rtlCol="0">
              <a:spAutoFit/>
            </a:bodyPr>
            <a:lstStyle/>
            <a:p>
              <a:pPr algn="ctr"/>
              <a:r>
                <a:rPr lang="en-US" sz="1400" dirty="0" smtClean="0"/>
                <a:t>Pathway models</a:t>
              </a:r>
            </a:p>
          </p:txBody>
        </p:sp>
        <p:sp>
          <p:nvSpPr>
            <p:cNvPr id="14" name="TextBox 13"/>
            <p:cNvSpPr txBox="1"/>
            <p:nvPr/>
          </p:nvSpPr>
          <p:spPr>
            <a:xfrm>
              <a:off x="2916528" y="3424529"/>
              <a:ext cx="1487908" cy="307777"/>
            </a:xfrm>
            <a:prstGeom prst="rect">
              <a:avLst/>
            </a:prstGeom>
            <a:solidFill>
              <a:srgbClr val="FFFFFF"/>
            </a:solidFill>
          </p:spPr>
          <p:txBody>
            <a:bodyPr wrap="none" rtlCol="0">
              <a:spAutoFit/>
            </a:bodyPr>
            <a:lstStyle/>
            <a:p>
              <a:pPr algn="ctr"/>
              <a:r>
                <a:rPr lang="en-US" sz="1400" dirty="0" smtClean="0"/>
                <a:t>Stochastic models</a:t>
              </a:r>
            </a:p>
          </p:txBody>
        </p:sp>
        <p:sp>
          <p:nvSpPr>
            <p:cNvPr id="15" name="TextBox 14"/>
            <p:cNvSpPr txBox="1"/>
            <p:nvPr/>
          </p:nvSpPr>
          <p:spPr>
            <a:xfrm>
              <a:off x="4693770" y="3366929"/>
              <a:ext cx="1018227" cy="738664"/>
            </a:xfrm>
            <a:prstGeom prst="rect">
              <a:avLst/>
            </a:prstGeom>
            <a:solidFill>
              <a:srgbClr val="FFFFFF"/>
            </a:solidFill>
          </p:spPr>
          <p:txBody>
            <a:bodyPr wrap="none" rtlCol="0">
              <a:spAutoFit/>
            </a:bodyPr>
            <a:lstStyle/>
            <a:p>
              <a:pPr algn="ctr"/>
              <a:r>
                <a:rPr lang="en-US" sz="1400" dirty="0" smtClean="0"/>
                <a:t>Ordinary</a:t>
              </a:r>
            </a:p>
            <a:p>
              <a:pPr algn="ctr"/>
              <a:r>
                <a:rPr lang="en-US" sz="1400" dirty="0" smtClean="0"/>
                <a:t>Differential</a:t>
              </a:r>
            </a:p>
            <a:p>
              <a:pPr algn="ctr"/>
              <a:r>
                <a:rPr lang="en-US" sz="1400" dirty="0" smtClean="0"/>
                <a:t>Equations</a:t>
              </a:r>
            </a:p>
          </p:txBody>
        </p:sp>
        <p:sp>
          <p:nvSpPr>
            <p:cNvPr id="16" name="TextBox 15"/>
            <p:cNvSpPr txBox="1"/>
            <p:nvPr/>
          </p:nvSpPr>
          <p:spPr>
            <a:xfrm>
              <a:off x="5880037" y="3379329"/>
              <a:ext cx="1590499" cy="738664"/>
            </a:xfrm>
            <a:prstGeom prst="rect">
              <a:avLst/>
            </a:prstGeom>
            <a:solidFill>
              <a:srgbClr val="FFFFFF"/>
            </a:solidFill>
          </p:spPr>
          <p:txBody>
            <a:bodyPr wrap="none" rtlCol="0">
              <a:spAutoFit/>
            </a:bodyPr>
            <a:lstStyle/>
            <a:p>
              <a:pPr algn="ctr"/>
              <a:r>
                <a:rPr lang="en-US" sz="1400" dirty="0" smtClean="0"/>
                <a:t>Continuum models</a:t>
              </a:r>
            </a:p>
            <a:p>
              <a:pPr algn="ctr"/>
              <a:r>
                <a:rPr lang="en-US" sz="1400" dirty="0" smtClean="0"/>
                <a:t>(Partial Differential</a:t>
              </a:r>
            </a:p>
            <a:p>
              <a:pPr algn="ctr"/>
              <a:r>
                <a:rPr lang="en-US" sz="1400" dirty="0" smtClean="0"/>
                <a:t>Equations)</a:t>
              </a:r>
            </a:p>
          </p:txBody>
        </p:sp>
        <p:sp>
          <p:nvSpPr>
            <p:cNvPr id="17" name="TextBox 16"/>
            <p:cNvSpPr txBox="1"/>
            <p:nvPr/>
          </p:nvSpPr>
          <p:spPr>
            <a:xfrm>
              <a:off x="7603466" y="3401729"/>
              <a:ext cx="1348446" cy="307777"/>
            </a:xfrm>
            <a:prstGeom prst="rect">
              <a:avLst/>
            </a:prstGeom>
            <a:solidFill>
              <a:srgbClr val="FFFFFF"/>
            </a:solidFill>
          </p:spPr>
          <p:txBody>
            <a:bodyPr wrap="none" rtlCol="0">
              <a:spAutoFit/>
            </a:bodyPr>
            <a:lstStyle/>
            <a:p>
              <a:pPr algn="ctr"/>
              <a:r>
                <a:rPr lang="en-US" sz="1400" dirty="0" smtClean="0"/>
                <a:t>Systems models</a:t>
              </a:r>
            </a:p>
          </p:txBody>
        </p:sp>
        <p:cxnSp>
          <p:nvCxnSpPr>
            <p:cNvPr id="18" name="Straight Connector 17"/>
            <p:cNvCxnSpPr/>
            <p:nvPr/>
          </p:nvCxnSpPr>
          <p:spPr>
            <a:xfrm>
              <a:off x="1320505" y="4157993"/>
              <a:ext cx="653684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3890" y="4432855"/>
              <a:ext cx="1428596"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-6 </a:t>
              </a:r>
              <a:r>
                <a:rPr lang="en-US" sz="1200" dirty="0" err="1" smtClean="0"/>
                <a:t>s</a:t>
              </a:r>
              <a:endParaRPr lang="en-US" sz="1200" dirty="0" smtClean="0"/>
            </a:p>
            <a:p>
              <a:pPr algn="ctr"/>
              <a:r>
                <a:rPr lang="en-US" sz="1200" dirty="0" smtClean="0"/>
                <a:t>molecular events</a:t>
              </a:r>
            </a:p>
            <a:p>
              <a:pPr algn="ctr"/>
              <a:r>
                <a:rPr lang="en-US" sz="1200" dirty="0" smtClean="0"/>
                <a:t>(ion channel gating)</a:t>
              </a:r>
              <a:endParaRPr lang="en-US" sz="1400" dirty="0"/>
            </a:p>
          </p:txBody>
        </p:sp>
        <p:sp>
          <p:nvSpPr>
            <p:cNvPr id="20" name="TextBox 19"/>
            <p:cNvSpPr txBox="1"/>
            <p:nvPr/>
          </p:nvSpPr>
          <p:spPr>
            <a:xfrm>
              <a:off x="2222292" y="4433607"/>
              <a:ext cx="1056700"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-3 </a:t>
              </a:r>
              <a:r>
                <a:rPr lang="en-US" sz="1200" dirty="0" err="1" smtClean="0"/>
                <a:t>s</a:t>
              </a:r>
              <a:endParaRPr lang="en-US" sz="1200" dirty="0" smtClean="0"/>
            </a:p>
            <a:p>
              <a:pPr algn="ctr"/>
              <a:r>
                <a:rPr lang="en-US" sz="1200" dirty="0" smtClean="0"/>
                <a:t>diffusion</a:t>
              </a:r>
            </a:p>
            <a:p>
              <a:pPr algn="ctr"/>
              <a:r>
                <a:rPr lang="en-US" sz="1200" dirty="0" smtClean="0"/>
                <a:t>cell </a:t>
              </a:r>
              <a:r>
                <a:rPr lang="en-US" sz="1200" dirty="0" err="1" smtClean="0"/>
                <a:t>signalling</a:t>
              </a:r>
              <a:endParaRPr lang="en-US" sz="1400" dirty="0"/>
            </a:p>
          </p:txBody>
        </p:sp>
        <p:sp>
          <p:nvSpPr>
            <p:cNvPr id="21" name="TextBox 20"/>
            <p:cNvSpPr txBox="1"/>
            <p:nvPr/>
          </p:nvSpPr>
          <p:spPr>
            <a:xfrm>
              <a:off x="3721765" y="4443837"/>
              <a:ext cx="675185" cy="492443"/>
            </a:xfrm>
            <a:prstGeom prst="rect">
              <a:avLst/>
            </a:prstGeom>
            <a:solidFill>
              <a:srgbClr val="FFFFFF"/>
            </a:solidFill>
          </p:spPr>
          <p:txBody>
            <a:bodyPr wrap="none" rtlCol="0">
              <a:spAutoFit/>
            </a:bodyPr>
            <a:lstStyle/>
            <a:p>
              <a:pPr algn="ctr"/>
              <a:r>
                <a:rPr lang="en-US" sz="1400" dirty="0" smtClean="0"/>
                <a:t>10</a:t>
              </a:r>
              <a:r>
                <a:rPr lang="en-US" sz="1400" baseline="30000" dirty="0" smtClean="0"/>
                <a:t>0 </a:t>
              </a:r>
              <a:r>
                <a:rPr lang="en-US" sz="1200" dirty="0" err="1" smtClean="0"/>
                <a:t>s</a:t>
              </a:r>
              <a:endParaRPr lang="en-US" sz="1200" dirty="0" smtClean="0"/>
            </a:p>
            <a:p>
              <a:pPr algn="ctr"/>
              <a:r>
                <a:rPr lang="en-US" sz="1200" dirty="0" smtClean="0"/>
                <a:t>motility</a:t>
              </a:r>
            </a:p>
          </p:txBody>
        </p:sp>
        <p:sp>
          <p:nvSpPr>
            <p:cNvPr id="22" name="TextBox 21"/>
            <p:cNvSpPr txBox="1"/>
            <p:nvPr/>
          </p:nvSpPr>
          <p:spPr>
            <a:xfrm>
              <a:off x="4996056" y="4444589"/>
              <a:ext cx="630301" cy="492443"/>
            </a:xfrm>
            <a:prstGeom prst="rect">
              <a:avLst/>
            </a:prstGeom>
            <a:solidFill>
              <a:srgbClr val="FFFFFF"/>
            </a:solidFill>
          </p:spPr>
          <p:txBody>
            <a:bodyPr wrap="none" rtlCol="0">
              <a:spAutoFit/>
            </a:bodyPr>
            <a:lstStyle/>
            <a:p>
              <a:pPr algn="ctr"/>
              <a:r>
                <a:rPr lang="en-US" sz="1400" dirty="0" smtClean="0"/>
                <a:t>10</a:t>
              </a:r>
              <a:r>
                <a:rPr lang="en-US" sz="1400" baseline="30000" dirty="0" smtClean="0"/>
                <a:t>3 </a:t>
              </a:r>
              <a:r>
                <a:rPr lang="en-US" sz="1200" dirty="0" err="1" smtClean="0"/>
                <a:t>s</a:t>
              </a:r>
              <a:endParaRPr lang="en-US" sz="1200" dirty="0" smtClean="0"/>
            </a:p>
            <a:p>
              <a:pPr algn="ctr"/>
              <a:r>
                <a:rPr lang="en-US" sz="1200" dirty="0" smtClean="0"/>
                <a:t>mitosis</a:t>
              </a:r>
            </a:p>
          </p:txBody>
        </p:sp>
        <p:sp>
          <p:nvSpPr>
            <p:cNvPr id="23" name="TextBox 22"/>
            <p:cNvSpPr txBox="1"/>
            <p:nvPr/>
          </p:nvSpPr>
          <p:spPr>
            <a:xfrm>
              <a:off x="6190477" y="4464297"/>
              <a:ext cx="707245"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6 </a:t>
              </a:r>
              <a:r>
                <a:rPr lang="en-US" sz="1200" dirty="0" err="1" smtClean="0"/>
                <a:t>s</a:t>
              </a:r>
              <a:endParaRPr lang="en-US" sz="1200" dirty="0" smtClean="0"/>
            </a:p>
            <a:p>
              <a:pPr algn="ctr"/>
              <a:r>
                <a:rPr lang="en-US" sz="1200" dirty="0" smtClean="0"/>
                <a:t>protein</a:t>
              </a:r>
            </a:p>
            <a:p>
              <a:pPr algn="ctr"/>
              <a:r>
                <a:rPr lang="en-US" sz="1200" dirty="0" smtClean="0"/>
                <a:t>turnover</a:t>
              </a:r>
            </a:p>
          </p:txBody>
        </p:sp>
        <p:sp>
          <p:nvSpPr>
            <p:cNvPr id="24" name="TextBox 23"/>
            <p:cNvSpPr txBox="1"/>
            <p:nvPr/>
          </p:nvSpPr>
          <p:spPr>
            <a:xfrm>
              <a:off x="7528709" y="4465049"/>
              <a:ext cx="667169"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9 </a:t>
              </a:r>
              <a:r>
                <a:rPr lang="en-US" sz="1200" dirty="0" err="1" smtClean="0"/>
                <a:t>s</a:t>
              </a:r>
              <a:endParaRPr lang="en-US" sz="1200" dirty="0" smtClean="0"/>
            </a:p>
            <a:p>
              <a:pPr algn="ctr"/>
              <a:r>
                <a:rPr lang="en-US" sz="1200" dirty="0" smtClean="0"/>
                <a:t>human</a:t>
              </a:r>
            </a:p>
            <a:p>
              <a:pPr algn="ctr"/>
              <a:r>
                <a:rPr lang="en-US" sz="1200" dirty="0" smtClean="0"/>
                <a:t>lifetime</a:t>
              </a:r>
            </a:p>
          </p:txBody>
        </p:sp>
        <p:cxnSp>
          <p:nvCxnSpPr>
            <p:cNvPr id="25" name="Straight Connector 24"/>
            <p:cNvCxnSpPr/>
            <p:nvPr/>
          </p:nvCxnSpPr>
          <p:spPr>
            <a:xfrm rot="5400000">
              <a:off x="1238185" y="4229541"/>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679593" y="4230293"/>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3940919" y="4231045"/>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5211723" y="4231797"/>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6492005" y="4232549"/>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7762809" y="4233301"/>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pic>
        <p:nvPicPr>
          <p:cNvPr id="34" name="Picture 33"/>
          <p:cNvPicPr>
            <a:picLocks noChangeAspect="1"/>
          </p:cNvPicPr>
          <p:nvPr/>
        </p:nvPicPr>
        <p:blipFill>
          <a:blip r:embed="rId5"/>
          <a:srcRect l="2757" t="1762" r="37412" b="2856"/>
          <a:stretch>
            <a:fillRect/>
          </a:stretch>
        </p:blipFill>
        <p:spPr>
          <a:xfrm>
            <a:off x="8835286" y="3213143"/>
            <a:ext cx="1200896" cy="1531585"/>
          </a:xfrm>
          <a:prstGeom prst="rect">
            <a:avLst/>
          </a:prstGeom>
        </p:spPr>
      </p:pic>
      <p:sp>
        <p:nvSpPr>
          <p:cNvPr id="35" name="Rectangle 34"/>
          <p:cNvSpPr/>
          <p:nvPr/>
        </p:nvSpPr>
        <p:spPr>
          <a:xfrm>
            <a:off x="10010784" y="3185774"/>
            <a:ext cx="179139" cy="153158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8796370" y="3207670"/>
            <a:ext cx="1422256" cy="547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8016920" y="3934082"/>
            <a:ext cx="1635938" cy="794"/>
          </a:xfrm>
          <a:prstGeom prst="line">
            <a:avLst/>
          </a:prstGeom>
          <a:ln w="4445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9959988" y="3417053"/>
            <a:ext cx="412292" cy="215444"/>
          </a:xfrm>
          <a:prstGeom prst="rect">
            <a:avLst/>
          </a:prstGeom>
          <a:noFill/>
        </p:spPr>
        <p:txBody>
          <a:bodyPr wrap="none" rtlCol="0">
            <a:spAutoFit/>
          </a:bodyPr>
          <a:lstStyle/>
          <a:p>
            <a:r>
              <a:rPr lang="en-US" sz="800" dirty="0" smtClean="0"/>
              <a:t>Brain</a:t>
            </a:r>
            <a:endParaRPr lang="en-US" sz="800" dirty="0"/>
          </a:p>
        </p:txBody>
      </p:sp>
      <p:sp>
        <p:nvSpPr>
          <p:cNvPr id="39" name="TextBox 38"/>
          <p:cNvSpPr txBox="1"/>
          <p:nvPr/>
        </p:nvSpPr>
        <p:spPr>
          <a:xfrm>
            <a:off x="9968466" y="3624482"/>
            <a:ext cx="447558" cy="338554"/>
          </a:xfrm>
          <a:prstGeom prst="rect">
            <a:avLst/>
          </a:prstGeom>
          <a:noFill/>
        </p:spPr>
        <p:txBody>
          <a:bodyPr wrap="none" rtlCol="0">
            <a:spAutoFit/>
          </a:bodyPr>
          <a:lstStyle/>
          <a:p>
            <a:r>
              <a:rPr lang="en-US" sz="800" dirty="0" smtClean="0"/>
              <a:t>Spinal</a:t>
            </a:r>
          </a:p>
          <a:p>
            <a:r>
              <a:rPr lang="en-US" sz="800" dirty="0" smtClean="0"/>
              <a:t> cord</a:t>
            </a:r>
            <a:endParaRPr lang="en-US" sz="800" dirty="0"/>
          </a:p>
        </p:txBody>
      </p:sp>
      <p:sp>
        <p:nvSpPr>
          <p:cNvPr id="40" name="TextBox 39"/>
          <p:cNvSpPr txBox="1"/>
          <p:nvPr/>
        </p:nvSpPr>
        <p:spPr>
          <a:xfrm>
            <a:off x="9947313" y="4102823"/>
            <a:ext cx="450764" cy="584775"/>
          </a:xfrm>
          <a:prstGeom prst="rect">
            <a:avLst/>
          </a:prstGeom>
          <a:noFill/>
        </p:spPr>
        <p:txBody>
          <a:bodyPr wrap="none" rtlCol="0">
            <a:spAutoFit/>
          </a:bodyPr>
          <a:lstStyle/>
          <a:p>
            <a:r>
              <a:rPr lang="en-US" sz="800" dirty="0" err="1" smtClean="0"/>
              <a:t>Peri</a:t>
            </a:r>
            <a:r>
              <a:rPr lang="en-US" sz="800" dirty="0" smtClean="0"/>
              <a:t>-</a:t>
            </a:r>
          </a:p>
          <a:p>
            <a:r>
              <a:rPr lang="en-US" sz="800" dirty="0" err="1" smtClean="0"/>
              <a:t>pheral</a:t>
            </a:r>
            <a:endParaRPr lang="en-US" sz="800" dirty="0" smtClean="0"/>
          </a:p>
          <a:p>
            <a:r>
              <a:rPr lang="en-US" sz="800" dirty="0" smtClean="0"/>
              <a:t>nerves</a:t>
            </a:r>
          </a:p>
          <a:p>
            <a:endParaRPr lang="en-US" sz="800" dirty="0"/>
          </a:p>
        </p:txBody>
      </p:sp>
      <p:sp>
        <p:nvSpPr>
          <p:cNvPr id="41" name="Rectangle 40"/>
          <p:cNvSpPr/>
          <p:nvPr/>
        </p:nvSpPr>
        <p:spPr>
          <a:xfrm>
            <a:off x="7416383" y="3326350"/>
            <a:ext cx="969988" cy="110913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7388944" y="3457670"/>
            <a:ext cx="1018533" cy="801824"/>
          </a:xfrm>
          <a:prstGeom prst="rect">
            <a:avLst/>
          </a:prstGeom>
        </p:spPr>
      </p:pic>
      <p:pic>
        <p:nvPicPr>
          <p:cNvPr id="43" name="Picture 42"/>
          <p:cNvPicPr>
            <a:picLocks noChangeAspect="1"/>
          </p:cNvPicPr>
          <p:nvPr/>
        </p:nvPicPr>
        <p:blipFill>
          <a:blip r:embed="rId7"/>
          <a:srcRect t="31158"/>
          <a:stretch>
            <a:fillRect/>
          </a:stretch>
        </p:blipFill>
        <p:spPr>
          <a:xfrm>
            <a:off x="4315277" y="3426877"/>
            <a:ext cx="1209455" cy="832617"/>
          </a:xfrm>
          <a:prstGeom prst="rect">
            <a:avLst/>
          </a:prstGeom>
        </p:spPr>
      </p:pic>
      <p:pic>
        <p:nvPicPr>
          <p:cNvPr id="44" name="Picture 43"/>
          <p:cNvPicPr>
            <a:picLocks noChangeAspect="1"/>
          </p:cNvPicPr>
          <p:nvPr/>
        </p:nvPicPr>
        <p:blipFill>
          <a:blip r:embed="rId8"/>
          <a:stretch>
            <a:fillRect/>
          </a:stretch>
        </p:blipFill>
        <p:spPr>
          <a:xfrm>
            <a:off x="5880238" y="3417052"/>
            <a:ext cx="1145107" cy="842441"/>
          </a:xfrm>
          <a:prstGeom prst="rect">
            <a:avLst/>
          </a:prstGeom>
        </p:spPr>
      </p:pic>
      <p:pic>
        <p:nvPicPr>
          <p:cNvPr id="45" name="Picture 44"/>
          <p:cNvPicPr>
            <a:picLocks noChangeAspect="1"/>
          </p:cNvPicPr>
          <p:nvPr/>
        </p:nvPicPr>
        <p:blipFill>
          <a:blip r:embed="rId9"/>
          <a:stretch>
            <a:fillRect/>
          </a:stretch>
        </p:blipFill>
        <p:spPr>
          <a:xfrm>
            <a:off x="2736979" y="3089176"/>
            <a:ext cx="1228571" cy="1349088"/>
          </a:xfrm>
          <a:prstGeom prst="rect">
            <a:avLst/>
          </a:prstGeom>
        </p:spPr>
      </p:pic>
      <p:pic>
        <p:nvPicPr>
          <p:cNvPr id="46" name="Picture 45"/>
          <p:cNvPicPr>
            <a:picLocks noChangeAspect="1"/>
          </p:cNvPicPr>
          <p:nvPr/>
        </p:nvPicPr>
        <p:blipFill>
          <a:blip r:embed="rId10"/>
          <a:stretch>
            <a:fillRect/>
          </a:stretch>
        </p:blipFill>
        <p:spPr>
          <a:xfrm>
            <a:off x="1583361" y="3094109"/>
            <a:ext cx="773151" cy="1702746"/>
          </a:xfrm>
          <a:prstGeom prst="rect">
            <a:avLst/>
          </a:prstGeom>
        </p:spPr>
      </p:pic>
      <p:sp>
        <p:nvSpPr>
          <p:cNvPr id="47" name="TextBox 46"/>
          <p:cNvSpPr txBox="1"/>
          <p:nvPr/>
        </p:nvSpPr>
        <p:spPr>
          <a:xfrm>
            <a:off x="811359" y="5391819"/>
            <a:ext cx="604653" cy="276999"/>
          </a:xfrm>
          <a:prstGeom prst="rect">
            <a:avLst/>
          </a:prstGeom>
          <a:noFill/>
        </p:spPr>
        <p:txBody>
          <a:bodyPr wrap="none" rtlCol="0">
            <a:spAutoFit/>
          </a:bodyPr>
          <a:lstStyle/>
          <a:p>
            <a:r>
              <a:rPr lang="en-US" sz="1200" u="sng" dirty="0" smtClean="0"/>
              <a:t>TIME</a:t>
            </a:r>
            <a:r>
              <a:rPr lang="en-US" sz="1200" dirty="0" smtClean="0"/>
              <a:t>:</a:t>
            </a:r>
            <a:endParaRPr lang="en-US" sz="1200" dirty="0"/>
          </a:p>
        </p:txBody>
      </p:sp>
      <p:sp>
        <p:nvSpPr>
          <p:cNvPr id="48" name="TextBox 47"/>
          <p:cNvSpPr txBox="1"/>
          <p:nvPr/>
        </p:nvSpPr>
        <p:spPr>
          <a:xfrm>
            <a:off x="652747" y="2615818"/>
            <a:ext cx="691664" cy="276999"/>
          </a:xfrm>
          <a:prstGeom prst="rect">
            <a:avLst/>
          </a:prstGeom>
          <a:noFill/>
        </p:spPr>
        <p:txBody>
          <a:bodyPr wrap="none" rtlCol="0">
            <a:spAutoFit/>
          </a:bodyPr>
          <a:lstStyle/>
          <a:p>
            <a:r>
              <a:rPr lang="en-US" sz="1200" u="sng" dirty="0" smtClean="0"/>
              <a:t>SPACE</a:t>
            </a:r>
            <a:r>
              <a:rPr lang="en-US" sz="1200" dirty="0" smtClean="0"/>
              <a:t>:</a:t>
            </a:r>
            <a:endParaRPr lang="en-US" sz="1200" dirty="0"/>
          </a:p>
        </p:txBody>
      </p:sp>
      <p:sp>
        <p:nvSpPr>
          <p:cNvPr id="49" name="Text Box 3"/>
          <p:cNvSpPr txBox="1">
            <a:spLocks noChangeArrowheads="1"/>
          </p:cNvSpPr>
          <p:nvPr/>
        </p:nvSpPr>
        <p:spPr bwMode="auto">
          <a:xfrm>
            <a:off x="311548" y="727287"/>
            <a:ext cx="9716571" cy="400110"/>
          </a:xfrm>
          <a:prstGeom prst="rect">
            <a:avLst/>
          </a:prstGeom>
          <a:noFill/>
          <a:ln w="9525">
            <a:noFill/>
            <a:miter lim="800000"/>
            <a:headEnd/>
            <a:tailEnd/>
          </a:ln>
        </p:spPr>
        <p:txBody>
          <a:bodyPr wrap="none">
            <a:prstTxWarp prst="textNoShape">
              <a:avLst/>
            </a:prstTxWarp>
            <a:spAutoFit/>
          </a:bodyPr>
          <a:lstStyle/>
          <a:p>
            <a:pPr marL="342900" indent="-342900">
              <a:buFont typeface="Arial" charset="0"/>
              <a:buChar char="•"/>
            </a:pPr>
            <a:r>
              <a:rPr lang="nb-NO" sz="2000" b="1" dirty="0" smtClean="0">
                <a:latin typeface="Arial" charset="0"/>
              </a:rPr>
              <a:t>SYSTEMS BIOLOGY </a:t>
            </a:r>
            <a:r>
              <a:rPr lang="nb-NO" sz="2000" dirty="0">
                <a:latin typeface="Arial" charset="0"/>
              </a:rPr>
              <a:t>,</a:t>
            </a:r>
            <a:r>
              <a:rPr lang="nb-NO" sz="2000" dirty="0" smtClean="0">
                <a:latin typeface="Arial" charset="0"/>
              </a:rPr>
              <a:t> </a:t>
            </a:r>
            <a:r>
              <a:rPr lang="nb-NO" sz="2000" b="1" dirty="0" smtClean="0">
                <a:latin typeface="Arial" charset="0"/>
              </a:rPr>
              <a:t>SYSTEMS MEDICINE  </a:t>
            </a:r>
            <a:r>
              <a:rPr lang="nb-NO" sz="2000" dirty="0" smtClean="0">
                <a:latin typeface="Arial" charset="0"/>
              </a:rPr>
              <a:t>and</a:t>
            </a:r>
            <a:r>
              <a:rPr lang="nb-NO" sz="2000" b="1" dirty="0" smtClean="0">
                <a:latin typeface="Arial" charset="0"/>
              </a:rPr>
              <a:t>  COGNITIVE HEALTHCARE</a:t>
            </a:r>
            <a:endParaRPr lang="en-US" sz="2000" dirty="0">
              <a:latin typeface="Arial" charset="0"/>
            </a:endParaRPr>
          </a:p>
        </p:txBody>
      </p:sp>
      <p:sp>
        <p:nvSpPr>
          <p:cNvPr id="51" name="Text Box 5"/>
          <p:cNvSpPr txBox="1">
            <a:spLocks noChangeArrowheads="1"/>
          </p:cNvSpPr>
          <p:nvPr/>
        </p:nvSpPr>
        <p:spPr bwMode="auto">
          <a:xfrm>
            <a:off x="3899149" y="6659967"/>
            <a:ext cx="8183995" cy="200055"/>
          </a:xfrm>
          <a:prstGeom prst="rect">
            <a:avLst/>
          </a:prstGeom>
          <a:noFill/>
          <a:ln w="9525">
            <a:noFill/>
            <a:miter lim="800000"/>
            <a:headEnd/>
            <a:tailEnd/>
          </a:ln>
        </p:spPr>
        <p:txBody>
          <a:bodyPr wrap="square">
            <a:prstTxWarp prst="textNoShape">
              <a:avLst/>
            </a:prstTxWarp>
            <a:spAutoFit/>
          </a:bodyPr>
          <a:lstStyle/>
          <a:p>
            <a:r>
              <a:rPr lang="nb-NO" sz="700" dirty="0">
                <a:solidFill>
                  <a:schemeClr val="bg1">
                    <a:lumMod val="75000"/>
                  </a:schemeClr>
                </a:solidFill>
                <a:latin typeface="Arial" charset="0"/>
                <a:ea typeface="Arial" charset="0"/>
                <a:cs typeface="Arial" charset="0"/>
              </a:rPr>
              <a:t>From: </a:t>
            </a:r>
            <a:r>
              <a:rPr lang="en-US" sz="700" dirty="0">
                <a:solidFill>
                  <a:schemeClr val="bg1">
                    <a:lumMod val="75000"/>
                  </a:schemeClr>
                </a:solidFill>
                <a:latin typeface="Arial" charset="0"/>
                <a:ea typeface="Arial" charset="0"/>
                <a:cs typeface="Arial" charset="0"/>
              </a:rPr>
              <a:t>C. </a:t>
            </a:r>
            <a:r>
              <a:rPr lang="en-US" sz="700" dirty="0" err="1">
                <a:solidFill>
                  <a:schemeClr val="bg1">
                    <a:lumMod val="75000"/>
                  </a:schemeClr>
                </a:solidFill>
                <a:latin typeface="Arial" charset="0"/>
                <a:ea typeface="Arial" charset="0"/>
                <a:cs typeface="Arial" charset="0"/>
              </a:rPr>
              <a:t>Dollery</a:t>
            </a:r>
            <a:r>
              <a:rPr lang="en-US" sz="700" dirty="0">
                <a:solidFill>
                  <a:schemeClr val="bg1">
                    <a:lumMod val="75000"/>
                  </a:schemeClr>
                </a:solidFill>
                <a:latin typeface="Arial" charset="0"/>
                <a:ea typeface="Arial" charset="0"/>
                <a:cs typeface="Arial" charset="0"/>
              </a:rPr>
              <a:t> and R. </a:t>
            </a:r>
            <a:r>
              <a:rPr lang="en-US" sz="700" dirty="0" err="1">
                <a:solidFill>
                  <a:schemeClr val="bg1">
                    <a:lumMod val="75000"/>
                  </a:schemeClr>
                </a:solidFill>
                <a:latin typeface="Arial" charset="0"/>
                <a:ea typeface="Arial" charset="0"/>
                <a:cs typeface="Arial" charset="0"/>
              </a:rPr>
              <a:t>Kitney</a:t>
            </a:r>
            <a:r>
              <a:rPr lang="en-US" sz="700" dirty="0">
                <a:solidFill>
                  <a:schemeClr val="bg1">
                    <a:lumMod val="75000"/>
                  </a:schemeClr>
                </a:solidFill>
                <a:latin typeface="Arial" charset="0"/>
                <a:ea typeface="Arial" charset="0"/>
                <a:cs typeface="Arial" charset="0"/>
              </a:rPr>
              <a:t>, Systems biology: A vision for engineering and medicine, </a:t>
            </a:r>
            <a:r>
              <a:rPr lang="en-US" sz="700" dirty="0" smtClean="0">
                <a:solidFill>
                  <a:schemeClr val="bg1">
                    <a:lumMod val="75000"/>
                  </a:schemeClr>
                </a:solidFill>
                <a:latin typeface="Arial" charset="0"/>
                <a:ea typeface="Arial" charset="0"/>
                <a:cs typeface="Arial" charset="0"/>
              </a:rPr>
              <a:t> Tech</a:t>
            </a:r>
            <a:r>
              <a:rPr lang="en-US" sz="700" dirty="0">
                <a:solidFill>
                  <a:schemeClr val="bg1">
                    <a:lumMod val="75000"/>
                  </a:schemeClr>
                </a:solidFill>
                <a:latin typeface="Arial" charset="0"/>
                <a:ea typeface="Arial" charset="0"/>
                <a:cs typeface="Arial" charset="0"/>
              </a:rPr>
              <a:t>. report, The Academy of Medical Sciences and The Royal Academy of Engineering, London, UK, Feb. 2007.</a:t>
            </a:r>
          </a:p>
        </p:txBody>
      </p:sp>
      <p:sp>
        <p:nvSpPr>
          <p:cNvPr id="52" name="Text Box 3"/>
          <p:cNvSpPr txBox="1">
            <a:spLocks noChangeArrowheads="1"/>
          </p:cNvSpPr>
          <p:nvPr/>
        </p:nvSpPr>
        <p:spPr bwMode="auto">
          <a:xfrm>
            <a:off x="305342" y="1257031"/>
            <a:ext cx="9312165" cy="707886"/>
          </a:xfrm>
          <a:prstGeom prst="rect">
            <a:avLst/>
          </a:prstGeom>
          <a:noFill/>
          <a:ln w="9525">
            <a:noFill/>
            <a:miter lim="800000"/>
            <a:headEnd/>
            <a:tailEnd/>
          </a:ln>
        </p:spPr>
        <p:txBody>
          <a:bodyPr wrap="none">
            <a:prstTxWarp prst="textNoShape">
              <a:avLst/>
            </a:prstTxWarp>
            <a:spAutoFit/>
          </a:bodyPr>
          <a:lstStyle/>
          <a:p>
            <a:pPr marL="342900" indent="-342900">
              <a:buFont typeface="Arial" charset="0"/>
              <a:buChar char="•"/>
            </a:pPr>
            <a:r>
              <a:rPr lang="nb-NO" sz="2000" b="1" dirty="0" smtClean="0">
                <a:latin typeface="Arial" charset="0"/>
                <a:ea typeface="Arial" charset="0"/>
                <a:cs typeface="Arial" charset="0"/>
              </a:rPr>
              <a:t>INTERDISCIPLINARITY</a:t>
            </a:r>
            <a:r>
              <a:rPr lang="nb-NO" sz="2000" dirty="0" smtClean="0">
                <a:latin typeface="Arial" charset="0"/>
                <a:ea typeface="Arial" charset="0"/>
                <a:cs typeface="Arial" charset="0"/>
              </a:rPr>
              <a:t> and </a:t>
            </a:r>
            <a:r>
              <a:rPr lang="nb-NO" sz="2000" b="1" dirty="0" smtClean="0">
                <a:latin typeface="Arial" charset="0"/>
                <a:ea typeface="Arial" charset="0"/>
                <a:cs typeface="Arial" charset="0"/>
              </a:rPr>
              <a:t>COMPUTATIONAL APPROACHES  </a:t>
            </a:r>
          </a:p>
          <a:p>
            <a:r>
              <a:rPr lang="nb-NO" sz="2000" dirty="0">
                <a:latin typeface="Arial" charset="0"/>
                <a:ea typeface="Arial" charset="0"/>
                <a:cs typeface="Arial" charset="0"/>
              </a:rPr>
              <a:t> </a:t>
            </a:r>
            <a:r>
              <a:rPr lang="nb-NO" sz="2000" dirty="0" smtClean="0">
                <a:latin typeface="Arial" charset="0"/>
                <a:ea typeface="Arial" charset="0"/>
                <a:cs typeface="Arial" charset="0"/>
              </a:rPr>
              <a:t>    </a:t>
            </a:r>
            <a:r>
              <a:rPr lang="en-US" sz="2000" dirty="0" smtClean="0">
                <a:latin typeface="Arial" charset="0"/>
                <a:ea typeface="Arial" charset="0"/>
                <a:cs typeface="Arial" charset="0"/>
              </a:rPr>
              <a:t>addressing </a:t>
            </a:r>
            <a:r>
              <a:rPr lang="en-US" sz="2000" dirty="0">
                <a:latin typeface="Arial" charset="0"/>
                <a:ea typeface="Arial" charset="0"/>
                <a:cs typeface="Arial" charset="0"/>
              </a:rPr>
              <a:t>the </a:t>
            </a:r>
            <a:r>
              <a:rPr lang="en-US" sz="2000" dirty="0" smtClean="0">
                <a:latin typeface="Arial" charset="0"/>
                <a:ea typeface="Arial" charset="0"/>
                <a:cs typeface="Arial" charset="0"/>
              </a:rPr>
              <a:t>multi-scale nature of organs and tissues in health and disease</a:t>
            </a:r>
            <a:endParaRPr lang="en-US" sz="2000" dirty="0">
              <a:latin typeface="Arial" charset="0"/>
              <a:ea typeface="Arial" charset="0"/>
              <a:cs typeface="Arial" charset="0"/>
            </a:endParaRPr>
          </a:p>
        </p:txBody>
      </p:sp>
      <p:sp>
        <p:nvSpPr>
          <p:cNvPr id="53" name="TextBox 52"/>
          <p:cNvSpPr txBox="1"/>
          <p:nvPr/>
        </p:nvSpPr>
        <p:spPr>
          <a:xfrm>
            <a:off x="3883244" y="289"/>
            <a:ext cx="4783682" cy="584775"/>
          </a:xfrm>
          <a:prstGeom prst="rect">
            <a:avLst/>
          </a:prstGeom>
          <a:noFill/>
        </p:spPr>
        <p:txBody>
          <a:bodyPr wrap="none" rtlCol="0">
            <a:spAutoFit/>
          </a:bodyPr>
          <a:lstStyle/>
          <a:p>
            <a:r>
              <a:rPr lang="en-US" sz="3200" i="1" dirty="0" smtClean="0">
                <a:latin typeface="Arial" charset="0"/>
                <a:ea typeface="Arial" charset="0"/>
                <a:cs typeface="Arial" charset="0"/>
              </a:rPr>
              <a:t>The future of medicine </a:t>
            </a:r>
            <a:r>
              <a:rPr lang="is-IS" sz="3200" i="1" dirty="0" smtClean="0">
                <a:latin typeface="Arial" charset="0"/>
                <a:ea typeface="Arial" charset="0"/>
                <a:cs typeface="Arial" charset="0"/>
              </a:rPr>
              <a:t>…</a:t>
            </a:r>
            <a:endParaRPr lang="en-US" sz="3200" i="1" dirty="0">
              <a:latin typeface="Arial" charset="0"/>
              <a:ea typeface="Arial" charset="0"/>
              <a:cs typeface="Arial" charset="0"/>
            </a:endParaRPr>
          </a:p>
        </p:txBody>
      </p:sp>
      <p:sp>
        <p:nvSpPr>
          <p:cNvPr id="54" name="TextBox 53"/>
          <p:cNvSpPr txBox="1"/>
          <p:nvPr/>
        </p:nvSpPr>
        <p:spPr>
          <a:xfrm>
            <a:off x="10696715" y="87958"/>
            <a:ext cx="1210588" cy="1338828"/>
          </a:xfrm>
          <a:prstGeom prst="rect">
            <a:avLst/>
          </a:prstGeom>
          <a:noFill/>
        </p:spPr>
        <p:txBody>
          <a:bodyPr wrap="none" rtlCol="0">
            <a:spAutoFit/>
          </a:bodyPr>
          <a:lstStyle/>
          <a:p>
            <a:pPr>
              <a:lnSpc>
                <a:spcPct val="150000"/>
              </a:lnSpc>
            </a:pPr>
            <a:r>
              <a:rPr lang="en-US" b="1" dirty="0" smtClean="0">
                <a:latin typeface="Arial" charset="0"/>
                <a:ea typeface="Arial" charset="0"/>
                <a:cs typeface="Arial" charset="0"/>
              </a:rPr>
              <a:t>- mindset</a:t>
            </a:r>
          </a:p>
          <a:p>
            <a:pPr>
              <a:lnSpc>
                <a:spcPct val="150000"/>
              </a:lnSpc>
            </a:pPr>
            <a:r>
              <a:rPr lang="en-US" b="1" dirty="0" smtClean="0">
                <a:latin typeface="Arial" charset="0"/>
                <a:ea typeface="Arial" charset="0"/>
                <a:cs typeface="Arial" charset="0"/>
              </a:rPr>
              <a:t>- skillset</a:t>
            </a:r>
          </a:p>
          <a:p>
            <a:pPr>
              <a:lnSpc>
                <a:spcPct val="150000"/>
              </a:lnSpc>
            </a:pPr>
            <a:r>
              <a:rPr lang="en-US" b="1" dirty="0" smtClean="0">
                <a:latin typeface="Arial" charset="0"/>
                <a:ea typeface="Arial" charset="0"/>
                <a:cs typeface="Arial" charset="0"/>
              </a:rPr>
              <a:t>- toolset</a:t>
            </a:r>
          </a:p>
        </p:txBody>
      </p:sp>
      <p:sp>
        <p:nvSpPr>
          <p:cNvPr id="56" name="Right Arrow 55"/>
          <p:cNvSpPr/>
          <p:nvPr/>
        </p:nvSpPr>
        <p:spPr>
          <a:xfrm>
            <a:off x="10161695" y="314076"/>
            <a:ext cx="223893" cy="14250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684368" y="1578150"/>
            <a:ext cx="1425390" cy="892552"/>
          </a:xfrm>
          <a:prstGeom prst="rect">
            <a:avLst/>
          </a:prstGeom>
          <a:noFill/>
        </p:spPr>
        <p:txBody>
          <a:bodyPr wrap="none" rtlCol="0">
            <a:spAutoFit/>
          </a:bodyPr>
          <a:lstStyle/>
          <a:p>
            <a:r>
              <a:rPr lang="en-US" sz="1400" b="1" dirty="0" smtClean="0">
                <a:latin typeface="Arial" charset="0"/>
                <a:ea typeface="Arial" charset="0"/>
                <a:cs typeface="Arial" charset="0"/>
              </a:rPr>
              <a:t>- open science</a:t>
            </a:r>
          </a:p>
          <a:p>
            <a:endParaRPr lang="en-US" sz="1000" b="1" dirty="0" smtClean="0">
              <a:latin typeface="Arial" charset="0"/>
              <a:ea typeface="Arial" charset="0"/>
              <a:cs typeface="Arial" charset="0"/>
            </a:endParaRPr>
          </a:p>
          <a:p>
            <a:r>
              <a:rPr lang="en-US" sz="1400" b="1" dirty="0" smtClean="0">
                <a:latin typeface="Arial" charset="0"/>
                <a:ea typeface="Arial" charset="0"/>
                <a:cs typeface="Arial" charset="0"/>
              </a:rPr>
              <a:t>- reproducible </a:t>
            </a:r>
          </a:p>
          <a:p>
            <a:r>
              <a:rPr lang="en-US" sz="1400" b="1" dirty="0">
                <a:latin typeface="Arial" charset="0"/>
                <a:ea typeface="Arial" charset="0"/>
                <a:cs typeface="Arial" charset="0"/>
              </a:rPr>
              <a:t> </a:t>
            </a:r>
            <a:r>
              <a:rPr lang="en-US" sz="1400" b="1" dirty="0" smtClean="0">
                <a:latin typeface="Arial" charset="0"/>
                <a:ea typeface="Arial" charset="0"/>
                <a:cs typeface="Arial" charset="0"/>
              </a:rPr>
              <a:t>  research</a:t>
            </a:r>
          </a:p>
        </p:txBody>
      </p:sp>
      <p:cxnSp>
        <p:nvCxnSpPr>
          <p:cNvPr id="59" name="Straight Connector 58"/>
          <p:cNvCxnSpPr/>
          <p:nvPr/>
        </p:nvCxnSpPr>
        <p:spPr>
          <a:xfrm flipV="1">
            <a:off x="446314" y="2349689"/>
            <a:ext cx="10040020" cy="10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397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200" y="1466844"/>
            <a:ext cx="10756900" cy="830997"/>
          </a:xfrm>
          <a:prstGeom prst="rect">
            <a:avLst/>
          </a:prstGeom>
        </p:spPr>
        <p:txBody>
          <a:bodyPr wrap="square">
            <a:spAutoFit/>
          </a:bodyPr>
          <a:lstStyle/>
          <a:p>
            <a:pPr marL="342900" indent="-342900">
              <a:buFont typeface="Arial" charset="0"/>
              <a:buChar char="•"/>
            </a:pPr>
            <a:r>
              <a:rPr lang="en-US" sz="2400" i="1" dirty="0" smtClean="0">
                <a:solidFill>
                  <a:schemeClr val="bg1">
                    <a:lumMod val="65000"/>
                  </a:schemeClr>
                </a:solidFill>
                <a:latin typeface="Arial" charset="0"/>
                <a:ea typeface="Arial" charset="0"/>
                <a:cs typeface="Arial" charset="0"/>
              </a:rPr>
              <a:t>The </a:t>
            </a:r>
            <a:r>
              <a:rPr lang="en-US" sz="2400" i="1" dirty="0">
                <a:solidFill>
                  <a:schemeClr val="bg1">
                    <a:lumMod val="65000"/>
                  </a:schemeClr>
                </a:solidFill>
                <a:latin typeface="Arial" charset="0"/>
                <a:ea typeface="Arial" charset="0"/>
                <a:cs typeface="Arial" charset="0"/>
              </a:rPr>
              <a:t>aim is to </a:t>
            </a:r>
            <a:r>
              <a:rPr lang="en-US" sz="2400" b="1" i="1" dirty="0">
                <a:solidFill>
                  <a:schemeClr val="bg1">
                    <a:lumMod val="65000"/>
                  </a:schemeClr>
                </a:solidFill>
                <a:latin typeface="Arial" charset="0"/>
                <a:ea typeface="Arial" charset="0"/>
                <a:cs typeface="Arial" charset="0"/>
              </a:rPr>
              <a:t>establish a common platform for innovation and project development across academic and between public and private actors</a:t>
            </a:r>
            <a:r>
              <a:rPr lang="en-US" sz="2400" i="1" dirty="0">
                <a:solidFill>
                  <a:schemeClr val="bg1">
                    <a:lumMod val="65000"/>
                  </a:schemeClr>
                </a:solidFill>
                <a:latin typeface="Arial" charset="0"/>
                <a:ea typeface="Arial" charset="0"/>
                <a:cs typeface="Arial" charset="0"/>
              </a:rPr>
              <a:t>. </a:t>
            </a:r>
            <a:endParaRPr lang="en-US" sz="2400" i="1" dirty="0" smtClean="0">
              <a:solidFill>
                <a:schemeClr val="bg1">
                  <a:lumMod val="65000"/>
                </a:schemeClr>
              </a:solidFill>
              <a:latin typeface="Arial" charset="0"/>
              <a:ea typeface="Arial" charset="0"/>
              <a:cs typeface="Arial" charset="0"/>
            </a:endParaRPr>
          </a:p>
        </p:txBody>
      </p:sp>
      <p:pic>
        <p:nvPicPr>
          <p:cNvPr id="3" name="Picture 2"/>
          <p:cNvPicPr>
            <a:picLocks noChangeAspect="1"/>
          </p:cNvPicPr>
          <p:nvPr/>
        </p:nvPicPr>
        <p:blipFill rotWithShape="1">
          <a:blip r:embed="rId2"/>
          <a:srcRect r="36124" b="33981"/>
          <a:stretch/>
        </p:blipFill>
        <p:spPr>
          <a:xfrm>
            <a:off x="864817" y="123739"/>
            <a:ext cx="3884983" cy="981162"/>
          </a:xfrm>
          <a:prstGeom prst="rect">
            <a:avLst/>
          </a:prstGeom>
        </p:spPr>
      </p:pic>
      <p:sp>
        <p:nvSpPr>
          <p:cNvPr id="4" name="TextBox 3"/>
          <p:cNvSpPr txBox="1"/>
          <p:nvPr/>
        </p:nvSpPr>
        <p:spPr>
          <a:xfrm>
            <a:off x="1714500" y="2682911"/>
            <a:ext cx="9323386" cy="523220"/>
          </a:xfrm>
          <a:prstGeom prst="rect">
            <a:avLst/>
          </a:prstGeom>
          <a:noFill/>
        </p:spPr>
        <p:txBody>
          <a:bodyPr wrap="none" rtlCol="0">
            <a:spAutoFit/>
          </a:bodyPr>
          <a:lstStyle/>
          <a:p>
            <a:r>
              <a:rPr lang="en-US" sz="2800" dirty="0" smtClean="0">
                <a:latin typeface="Arial" charset="0"/>
                <a:ea typeface="Arial" charset="0"/>
                <a:cs typeface="Arial" charset="0"/>
              </a:rPr>
              <a:t>Collaborative projects in  “Computational medicine”, e.g. </a:t>
            </a:r>
            <a:endParaRPr lang="en-US" sz="2800" dirty="0">
              <a:latin typeface="Arial" charset="0"/>
              <a:ea typeface="Arial" charset="0"/>
              <a:cs typeface="Arial" charset="0"/>
            </a:endParaRPr>
          </a:p>
        </p:txBody>
      </p:sp>
      <p:sp>
        <p:nvSpPr>
          <p:cNvPr id="6" name="Right Arrow 5"/>
          <p:cNvSpPr/>
          <p:nvPr/>
        </p:nvSpPr>
        <p:spPr>
          <a:xfrm>
            <a:off x="802534" y="2807562"/>
            <a:ext cx="417883" cy="27391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73758" y="4093273"/>
            <a:ext cx="4995278" cy="2308324"/>
          </a:xfrm>
          <a:prstGeom prst="rect">
            <a:avLst/>
          </a:prstGeom>
          <a:noFill/>
        </p:spPr>
        <p:txBody>
          <a:bodyPr wrap="none" rtlCol="0">
            <a:spAutoFit/>
          </a:bodyPr>
          <a:lstStyle/>
          <a:p>
            <a:pPr marL="457200" indent="-457200">
              <a:buFont typeface="Arial" charset="0"/>
              <a:buChar char="•"/>
            </a:pPr>
            <a:r>
              <a:rPr lang="en-US" sz="2400" dirty="0" smtClean="0">
                <a:latin typeface="Arial" charset="0"/>
                <a:ea typeface="Arial" charset="0"/>
                <a:cs typeface="Arial" charset="0"/>
              </a:rPr>
              <a:t>Imaging-based biomarkers</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Aging and neurodegeneration</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Brain-Gut-Microbiota interaction</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a:latin typeface="Arial" charset="0"/>
                <a:ea typeface="Arial" charset="0"/>
                <a:cs typeface="Arial" charset="0"/>
              </a:rPr>
              <a:t>K</a:t>
            </a:r>
            <a:r>
              <a:rPr lang="en-US" sz="2400" dirty="0" smtClean="0">
                <a:latin typeface="Arial" charset="0"/>
                <a:ea typeface="Arial" charset="0"/>
                <a:cs typeface="Arial" charset="0"/>
              </a:rPr>
              <a:t>idney function </a:t>
            </a:r>
            <a:endParaRPr lang="en-US" sz="2400" dirty="0">
              <a:latin typeface="Arial" charset="0"/>
              <a:ea typeface="Arial" charset="0"/>
              <a:cs typeface="Arial" charset="0"/>
            </a:endParaRPr>
          </a:p>
        </p:txBody>
      </p:sp>
      <p:sp>
        <p:nvSpPr>
          <p:cNvPr id="8" name="TextBox 7"/>
          <p:cNvSpPr txBox="1"/>
          <p:nvPr/>
        </p:nvSpPr>
        <p:spPr>
          <a:xfrm>
            <a:off x="7369137" y="4093273"/>
            <a:ext cx="3799438" cy="2308324"/>
          </a:xfrm>
          <a:prstGeom prst="rect">
            <a:avLst/>
          </a:prstGeom>
          <a:noFill/>
        </p:spPr>
        <p:txBody>
          <a:bodyPr wrap="none" rtlCol="0">
            <a:spAutoFit/>
          </a:bodyPr>
          <a:lstStyle/>
          <a:p>
            <a:pPr marL="457200" indent="-457200">
              <a:buFont typeface="Arial" charset="0"/>
              <a:buChar char="•"/>
            </a:pPr>
            <a:r>
              <a:rPr lang="en-US" sz="2400" dirty="0" smtClean="0">
                <a:latin typeface="Arial" charset="0"/>
                <a:ea typeface="Arial" charset="0"/>
                <a:cs typeface="Arial" charset="0"/>
              </a:rPr>
              <a:t>Computational imaging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Machine learning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Predictive modelling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Visual analytics</a:t>
            </a:r>
          </a:p>
        </p:txBody>
      </p:sp>
      <p:sp>
        <p:nvSpPr>
          <p:cNvPr id="9" name="TextBox 8"/>
          <p:cNvSpPr txBox="1"/>
          <p:nvPr/>
        </p:nvSpPr>
        <p:spPr>
          <a:xfrm>
            <a:off x="2501900" y="3571504"/>
            <a:ext cx="2091342" cy="369332"/>
          </a:xfrm>
          <a:prstGeom prst="rect">
            <a:avLst/>
          </a:prstGeom>
          <a:noFill/>
        </p:spPr>
        <p:txBody>
          <a:bodyPr wrap="none" rtlCol="0">
            <a:spAutoFit/>
          </a:bodyPr>
          <a:lstStyle/>
          <a:p>
            <a:r>
              <a:rPr lang="en-US" u="sng" dirty="0" smtClean="0">
                <a:latin typeface="Arial" charset="0"/>
                <a:ea typeface="Arial" charset="0"/>
                <a:cs typeface="Arial" charset="0"/>
              </a:rPr>
              <a:t>? APPLICATIONS</a:t>
            </a:r>
            <a:endParaRPr lang="en-US" u="sng" dirty="0">
              <a:latin typeface="Arial" charset="0"/>
              <a:ea typeface="Arial" charset="0"/>
              <a:cs typeface="Arial" charset="0"/>
            </a:endParaRPr>
          </a:p>
        </p:txBody>
      </p:sp>
      <p:sp>
        <p:nvSpPr>
          <p:cNvPr id="10" name="TextBox 9"/>
          <p:cNvSpPr txBox="1"/>
          <p:nvPr/>
        </p:nvSpPr>
        <p:spPr>
          <a:xfrm>
            <a:off x="8479252" y="3571504"/>
            <a:ext cx="1531188" cy="369332"/>
          </a:xfrm>
          <a:prstGeom prst="rect">
            <a:avLst/>
          </a:prstGeom>
          <a:noFill/>
        </p:spPr>
        <p:txBody>
          <a:bodyPr wrap="none" rtlCol="0">
            <a:spAutoFit/>
          </a:bodyPr>
          <a:lstStyle/>
          <a:p>
            <a:r>
              <a:rPr lang="en-US" u="sng" dirty="0" smtClean="0">
                <a:latin typeface="Arial" charset="0"/>
                <a:ea typeface="Arial" charset="0"/>
                <a:cs typeface="Arial" charset="0"/>
              </a:rPr>
              <a:t>? METHODS</a:t>
            </a:r>
            <a:endParaRPr lang="en-US" u="sng" dirty="0">
              <a:latin typeface="Arial" charset="0"/>
              <a:ea typeface="Arial" charset="0"/>
              <a:cs typeface="Arial" charset="0"/>
            </a:endParaRPr>
          </a:p>
        </p:txBody>
      </p:sp>
    </p:spTree>
    <p:extLst>
      <p:ext uri="{BB962C8B-B14F-4D97-AF65-F5344CB8AC3E}">
        <p14:creationId xmlns:p14="http://schemas.microsoft.com/office/powerpoint/2010/main" val="1436389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25" y="2034068"/>
            <a:ext cx="6797132" cy="3735361"/>
          </a:xfrm>
          <a:prstGeom prst="rect">
            <a:avLst/>
          </a:prstGeom>
        </p:spPr>
      </p:pic>
      <p:sp>
        <p:nvSpPr>
          <p:cNvPr id="3" name="TextBox 2"/>
          <p:cNvSpPr txBox="1"/>
          <p:nvPr/>
        </p:nvSpPr>
        <p:spPr>
          <a:xfrm>
            <a:off x="1352173" y="390472"/>
            <a:ext cx="9951763" cy="584775"/>
          </a:xfrm>
          <a:prstGeom prst="rect">
            <a:avLst/>
          </a:prstGeom>
          <a:noFill/>
        </p:spPr>
        <p:txBody>
          <a:bodyPr wrap="none" rtlCol="0">
            <a:spAutoFit/>
          </a:bodyPr>
          <a:lstStyle/>
          <a:p>
            <a:r>
              <a:rPr lang="en-US" sz="3200" b="1" dirty="0" smtClean="0">
                <a:latin typeface="Arial" charset="0"/>
                <a:ea typeface="Arial" charset="0"/>
                <a:cs typeface="Arial" charset="0"/>
              </a:rPr>
              <a:t>Systems medicine    </a:t>
            </a:r>
            <a:r>
              <a:rPr lang="en-US" sz="3200" dirty="0" smtClean="0">
                <a:latin typeface="Arial" charset="0"/>
                <a:ea typeface="Arial" charset="0"/>
                <a:cs typeface="Arial" charset="0"/>
              </a:rPr>
              <a:t>and    </a:t>
            </a:r>
            <a:r>
              <a:rPr lang="en-US" sz="3200" b="1" dirty="0" smtClean="0">
                <a:latin typeface="Arial" charset="0"/>
                <a:ea typeface="Arial" charset="0"/>
                <a:cs typeface="Arial" charset="0"/>
              </a:rPr>
              <a:t>computational imaging </a:t>
            </a:r>
            <a:endParaRPr lang="en-US" sz="3200" b="1" dirty="0">
              <a:latin typeface="Arial" charset="0"/>
              <a:ea typeface="Arial" charset="0"/>
              <a:cs typeface="Arial" charset="0"/>
            </a:endParaRPr>
          </a:p>
        </p:txBody>
      </p:sp>
      <p:sp>
        <p:nvSpPr>
          <p:cNvPr id="5" name="Rectangle 4"/>
          <p:cNvSpPr/>
          <p:nvPr/>
        </p:nvSpPr>
        <p:spPr>
          <a:xfrm>
            <a:off x="3046066" y="6495081"/>
            <a:ext cx="3534175" cy="215444"/>
          </a:xfrm>
          <a:prstGeom prst="rect">
            <a:avLst/>
          </a:prstGeom>
        </p:spPr>
        <p:txBody>
          <a:bodyPr wrap="square">
            <a:spAutoFit/>
          </a:bodyPr>
          <a:lstStyle/>
          <a:p>
            <a:r>
              <a:rPr lang="en-US" sz="800" dirty="0">
                <a:latin typeface="Arial" charset="0"/>
                <a:ea typeface="Arial" charset="0"/>
                <a:cs typeface="Arial" charset="0"/>
              </a:rPr>
              <a:t>Ulf Schmitz, Olaf </a:t>
            </a:r>
            <a:r>
              <a:rPr lang="en-US" sz="800" dirty="0" err="1">
                <a:latin typeface="Arial" charset="0"/>
                <a:ea typeface="Arial" charset="0"/>
                <a:cs typeface="Arial" charset="0"/>
              </a:rPr>
              <a:t>Wolkenhauer</a:t>
            </a:r>
            <a:r>
              <a:rPr lang="en-US" sz="800" dirty="0">
                <a:latin typeface="Arial" charset="0"/>
                <a:ea typeface="Arial" charset="0"/>
                <a:cs typeface="Arial" charset="0"/>
              </a:rPr>
              <a:t> (</a:t>
            </a:r>
            <a:r>
              <a:rPr lang="en-US" sz="800" dirty="0" err="1" smtClean="0">
                <a:latin typeface="Arial" charset="0"/>
                <a:ea typeface="Arial" charset="0"/>
                <a:cs typeface="Arial" charset="0"/>
              </a:rPr>
              <a:t>eds</a:t>
            </a:r>
            <a:r>
              <a:rPr lang="en-US" sz="800" dirty="0" smtClean="0">
                <a:latin typeface="Arial" charset="0"/>
                <a:ea typeface="Arial" charset="0"/>
                <a:cs typeface="Arial" charset="0"/>
              </a:rPr>
              <a:t>)</a:t>
            </a:r>
            <a:r>
              <a:rPr lang="en-US" sz="800" dirty="0">
                <a:latin typeface="Arial" charset="0"/>
                <a:ea typeface="Arial" charset="0"/>
                <a:cs typeface="Arial" charset="0"/>
              </a:rPr>
              <a:t> Systems Medicine, </a:t>
            </a:r>
            <a:r>
              <a:rPr lang="en-US" sz="800" dirty="0" smtClean="0">
                <a:latin typeface="Arial" charset="0"/>
                <a:ea typeface="Arial" charset="0"/>
                <a:cs typeface="Arial" charset="0"/>
              </a:rPr>
              <a:t>Springer, 2016</a:t>
            </a:r>
            <a:endParaRPr lang="en-US" sz="800" dirty="0">
              <a:latin typeface="Arial" charset="0"/>
              <a:ea typeface="Arial" charset="0"/>
              <a:cs typeface="Arial" charset="0"/>
            </a:endParaRPr>
          </a:p>
        </p:txBody>
      </p:sp>
      <p:grpSp>
        <p:nvGrpSpPr>
          <p:cNvPr id="4" name="Group 3"/>
          <p:cNvGrpSpPr/>
          <p:nvPr/>
        </p:nvGrpSpPr>
        <p:grpSpPr>
          <a:xfrm>
            <a:off x="6683829" y="1088572"/>
            <a:ext cx="5491079" cy="5689064"/>
            <a:chOff x="7080796" y="1427174"/>
            <a:chExt cx="5094112" cy="5350461"/>
          </a:xfrm>
        </p:grpSpPr>
        <p:pic>
          <p:nvPicPr>
            <p:cNvPr id="7" name="Picture 6"/>
            <p:cNvPicPr>
              <a:picLocks noChangeAspect="1"/>
            </p:cNvPicPr>
            <p:nvPr/>
          </p:nvPicPr>
          <p:blipFill rotWithShape="1">
            <a:blip r:embed="rId4"/>
            <a:srcRect r="1613"/>
            <a:stretch/>
          </p:blipFill>
          <p:spPr>
            <a:xfrm>
              <a:off x="7080796" y="1726253"/>
              <a:ext cx="5071010" cy="4785644"/>
            </a:xfrm>
            <a:prstGeom prst="rect">
              <a:avLst/>
            </a:prstGeom>
          </p:spPr>
        </p:pic>
        <p:sp>
          <p:nvSpPr>
            <p:cNvPr id="8" name="Rectangle 7"/>
            <p:cNvSpPr/>
            <p:nvPr/>
          </p:nvSpPr>
          <p:spPr>
            <a:xfrm>
              <a:off x="10278596" y="6562191"/>
              <a:ext cx="1744388" cy="215444"/>
            </a:xfrm>
            <a:prstGeom prst="rect">
              <a:avLst/>
            </a:prstGeom>
          </p:spPr>
          <p:txBody>
            <a:bodyPr wrap="none">
              <a:spAutoFit/>
            </a:bodyPr>
            <a:lstStyle/>
            <a:p>
              <a:r>
                <a:rPr lang="en-US" sz="800" dirty="0">
                  <a:latin typeface="Arial" charset="0"/>
                  <a:ea typeface="Arial" charset="0"/>
                  <a:cs typeface="Arial" charset="0"/>
                </a:rPr>
                <a:t>https://</a:t>
              </a:r>
              <a:r>
                <a:rPr lang="en-US" sz="800" dirty="0" err="1">
                  <a:latin typeface="Arial" charset="0"/>
                  <a:ea typeface="Arial" charset="0"/>
                  <a:cs typeface="Arial" charset="0"/>
                </a:rPr>
                <a:t>www.humanbrainproject.eu</a:t>
              </a:r>
              <a:endParaRPr lang="en-US" sz="800" dirty="0">
                <a:latin typeface="Arial" charset="0"/>
                <a:ea typeface="Arial" charset="0"/>
                <a:cs typeface="Arial" charset="0"/>
              </a:endParaRPr>
            </a:p>
          </p:txBody>
        </p:sp>
        <p:sp>
          <p:nvSpPr>
            <p:cNvPr id="9" name="Rectangle 8"/>
            <p:cNvSpPr/>
            <p:nvPr/>
          </p:nvSpPr>
          <p:spPr>
            <a:xfrm>
              <a:off x="7242218" y="1675959"/>
              <a:ext cx="1290738" cy="307777"/>
            </a:xfrm>
            <a:prstGeom prst="rect">
              <a:avLst/>
            </a:prstGeom>
            <a:solidFill>
              <a:schemeClr val="bg1"/>
            </a:solidFill>
          </p:spPr>
          <p:txBody>
            <a:bodyPr wrap="none">
              <a:spAutoFit/>
            </a:bodyPr>
            <a:lstStyle/>
            <a:p>
              <a:r>
                <a:rPr lang="en-US" sz="1400" dirty="0" smtClean="0">
                  <a:latin typeface="Arial" charset="0"/>
                  <a:ea typeface="Arial" charset="0"/>
                  <a:cs typeface="Arial" charset="0"/>
                </a:rPr>
                <a:t>Spatial scales</a:t>
              </a:r>
              <a:endParaRPr lang="en-US" sz="1400" dirty="0">
                <a:latin typeface="Arial" charset="0"/>
                <a:ea typeface="Arial" charset="0"/>
                <a:cs typeface="Arial" charset="0"/>
              </a:endParaRPr>
            </a:p>
          </p:txBody>
        </p:sp>
        <p:sp>
          <p:nvSpPr>
            <p:cNvPr id="10" name="Rectangle 9"/>
            <p:cNvSpPr/>
            <p:nvPr/>
          </p:nvSpPr>
          <p:spPr>
            <a:xfrm>
              <a:off x="9804532" y="1675959"/>
              <a:ext cx="1133387" cy="307777"/>
            </a:xfrm>
            <a:prstGeom prst="rect">
              <a:avLst/>
            </a:prstGeom>
            <a:solidFill>
              <a:schemeClr val="bg1"/>
            </a:solidFill>
          </p:spPr>
          <p:txBody>
            <a:bodyPr wrap="none">
              <a:spAutoFit/>
            </a:bodyPr>
            <a:lstStyle/>
            <a:p>
              <a:r>
                <a:rPr lang="en-US" sz="1400" dirty="0" smtClean="0">
                  <a:latin typeface="Arial" charset="0"/>
                  <a:ea typeface="Arial" charset="0"/>
                  <a:cs typeface="Arial" charset="0"/>
                </a:rPr>
                <a:t>Time scales</a:t>
              </a:r>
              <a:endParaRPr lang="en-US" sz="1400" dirty="0">
                <a:latin typeface="Arial" charset="0"/>
                <a:ea typeface="Arial" charset="0"/>
                <a:cs typeface="Arial" charset="0"/>
              </a:endParaRPr>
            </a:p>
          </p:txBody>
        </p:sp>
        <p:sp>
          <p:nvSpPr>
            <p:cNvPr id="11" name="Rectangle 10"/>
            <p:cNvSpPr/>
            <p:nvPr/>
          </p:nvSpPr>
          <p:spPr>
            <a:xfrm rot="16200000">
              <a:off x="8509134" y="4020872"/>
              <a:ext cx="1858201" cy="246221"/>
            </a:xfrm>
            <a:prstGeom prst="rect">
              <a:avLst/>
            </a:prstGeom>
            <a:solidFill>
              <a:schemeClr val="bg1"/>
            </a:solidFill>
          </p:spPr>
          <p:txBody>
            <a:bodyPr wrap="none">
              <a:spAutoFit/>
            </a:bodyPr>
            <a:lstStyle/>
            <a:p>
              <a:r>
                <a:rPr lang="en-US" sz="1000" smtClean="0">
                  <a:latin typeface="Arial" charset="0"/>
                  <a:ea typeface="Arial" charset="0"/>
                  <a:cs typeface="Arial" charset="0"/>
                </a:rPr>
                <a:t>       S T R U C T U R E          </a:t>
              </a:r>
              <a:endParaRPr lang="en-US" sz="1000" dirty="0">
                <a:latin typeface="Arial" charset="0"/>
                <a:ea typeface="Arial" charset="0"/>
                <a:cs typeface="Arial" charset="0"/>
              </a:endParaRPr>
            </a:p>
          </p:txBody>
        </p:sp>
        <p:sp>
          <p:nvSpPr>
            <p:cNvPr id="12" name="Rectangle 11"/>
            <p:cNvSpPr/>
            <p:nvPr/>
          </p:nvSpPr>
          <p:spPr>
            <a:xfrm rot="16200000">
              <a:off x="11274983" y="4055056"/>
              <a:ext cx="1553630" cy="246221"/>
            </a:xfrm>
            <a:prstGeom prst="rect">
              <a:avLst/>
            </a:prstGeom>
            <a:solidFill>
              <a:schemeClr val="bg1"/>
            </a:solidFill>
          </p:spPr>
          <p:txBody>
            <a:bodyPr wrap="none">
              <a:spAutoFit/>
            </a:bodyPr>
            <a:lstStyle/>
            <a:p>
              <a:r>
                <a:rPr lang="en-US" sz="1000" smtClean="0">
                  <a:latin typeface="Arial" charset="0"/>
                  <a:ea typeface="Arial" charset="0"/>
                  <a:cs typeface="Arial" charset="0"/>
                </a:rPr>
                <a:t>       F U N C T I O N      </a:t>
              </a:r>
              <a:endParaRPr lang="en-US" sz="1000" dirty="0">
                <a:latin typeface="Arial" charset="0"/>
                <a:ea typeface="Arial" charset="0"/>
                <a:cs typeface="Arial" charset="0"/>
              </a:endParaRPr>
            </a:p>
          </p:txBody>
        </p:sp>
        <p:sp>
          <p:nvSpPr>
            <p:cNvPr id="13" name="Rectangle 12"/>
            <p:cNvSpPr/>
            <p:nvPr/>
          </p:nvSpPr>
          <p:spPr>
            <a:xfrm>
              <a:off x="8748431" y="1427174"/>
              <a:ext cx="1138260" cy="276999"/>
            </a:xfrm>
            <a:prstGeom prst="rect">
              <a:avLst/>
            </a:prstGeom>
            <a:solidFill>
              <a:schemeClr val="bg1"/>
            </a:solidFill>
          </p:spPr>
          <p:txBody>
            <a:bodyPr wrap="none">
              <a:spAutoFit/>
            </a:bodyPr>
            <a:lstStyle/>
            <a:p>
              <a:r>
                <a:rPr lang="en-US" sz="1200" dirty="0" smtClean="0">
                  <a:latin typeface="Arial" charset="0"/>
                  <a:ea typeface="Arial" charset="0"/>
                  <a:cs typeface="Arial" charset="0"/>
                </a:rPr>
                <a:t>MULTISCALE</a:t>
              </a:r>
              <a:endParaRPr lang="en-US" sz="1200" dirty="0">
                <a:latin typeface="Arial" charset="0"/>
                <a:ea typeface="Arial" charset="0"/>
                <a:cs typeface="Arial" charset="0"/>
              </a:endParaRPr>
            </a:p>
          </p:txBody>
        </p:sp>
      </p:grpSp>
      <p:sp>
        <p:nvSpPr>
          <p:cNvPr id="6" name="TextBox 5"/>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1215300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2953" y="174008"/>
            <a:ext cx="6408086" cy="2292689"/>
          </a:xfrm>
          <a:prstGeom prst="rect">
            <a:avLst/>
          </a:prstGeom>
        </p:spPr>
      </p:pic>
      <p:sp>
        <p:nvSpPr>
          <p:cNvPr id="3" name="Rectangle 2"/>
          <p:cNvSpPr/>
          <p:nvPr/>
        </p:nvSpPr>
        <p:spPr>
          <a:xfrm>
            <a:off x="10152498" y="6399790"/>
            <a:ext cx="1710725" cy="276999"/>
          </a:xfrm>
          <a:prstGeom prst="rect">
            <a:avLst/>
          </a:prstGeom>
        </p:spPr>
        <p:txBody>
          <a:bodyPr wrap="none">
            <a:spAutoFit/>
          </a:bodyPr>
          <a:lstStyle/>
          <a:p>
            <a:r>
              <a:rPr lang="en-US" sz="1200" dirty="0" smtClean="0">
                <a:hlinkClick r:id="rId3"/>
              </a:rPr>
              <a:t>http://www.icm.jhu.edu</a:t>
            </a:r>
            <a:r>
              <a:rPr lang="en-US" sz="1200" dirty="0" smtClean="0"/>
              <a:t> </a:t>
            </a:r>
            <a:endParaRPr lang="en-US" sz="1200" dirty="0"/>
          </a:p>
        </p:txBody>
      </p:sp>
      <p:sp>
        <p:nvSpPr>
          <p:cNvPr id="4" name="Rectangle 3"/>
          <p:cNvSpPr/>
          <p:nvPr/>
        </p:nvSpPr>
        <p:spPr>
          <a:xfrm>
            <a:off x="170917" y="909456"/>
            <a:ext cx="5264208" cy="2103140"/>
          </a:xfrm>
          <a:prstGeom prst="rect">
            <a:avLst/>
          </a:prstGeom>
        </p:spPr>
        <p:txBody>
          <a:bodyPr wrap="square">
            <a:spAutoFit/>
          </a:bodyPr>
          <a:lstStyle/>
          <a:p>
            <a:r>
              <a:rPr lang="en-US" i="1" dirty="0"/>
              <a:t>It will soon be common for clinical r</a:t>
            </a:r>
            <a:r>
              <a:rPr lang="en-US" i="1" dirty="0" smtClean="0"/>
              <a:t>esearch studies to</a:t>
            </a:r>
            <a:r>
              <a:rPr lang="en-US" dirty="0" smtClean="0"/>
              <a:t>:</a:t>
            </a:r>
          </a:p>
          <a:p>
            <a:endParaRPr lang="en-US" dirty="0"/>
          </a:p>
          <a:p>
            <a:pPr marL="285750" indent="-285750">
              <a:lnSpc>
                <a:spcPts val="2260"/>
              </a:lnSpc>
              <a:buFont typeface="Arial" charset="0"/>
              <a:buChar char="•"/>
            </a:pPr>
            <a:r>
              <a:rPr lang="en-US" sz="2000" dirty="0">
                <a:latin typeface="Arial" charset="0"/>
                <a:ea typeface="Arial" charset="0"/>
                <a:cs typeface="Arial" charset="0"/>
              </a:rPr>
              <a:t>Collect genetic, transcriptional, proteomic, imaging and clinical data from every patient in large, carefully selected cohorts sharing a specific disease diagnosis. </a:t>
            </a:r>
          </a:p>
          <a:p>
            <a:r>
              <a:rPr lang="en-US" dirty="0" smtClean="0"/>
              <a:t> </a:t>
            </a:r>
          </a:p>
        </p:txBody>
      </p:sp>
      <p:sp>
        <p:nvSpPr>
          <p:cNvPr id="5" name="Rectangle 4"/>
          <p:cNvSpPr/>
          <p:nvPr/>
        </p:nvSpPr>
        <p:spPr>
          <a:xfrm>
            <a:off x="564024" y="2877433"/>
            <a:ext cx="11442818" cy="3388620"/>
          </a:xfrm>
          <a:prstGeom prst="rect">
            <a:avLst/>
          </a:prstGeom>
        </p:spPr>
        <p:txBody>
          <a:bodyPr wrap="square">
            <a:spAutoFit/>
          </a:bodyPr>
          <a:lstStyle/>
          <a:p>
            <a:endParaRPr lang="en-US" sz="1200" dirty="0">
              <a:latin typeface="Arial" charset="0"/>
              <a:ea typeface="Arial" charset="0"/>
              <a:cs typeface="Arial" charset="0"/>
            </a:endParaRPr>
          </a:p>
          <a:p>
            <a:pPr marL="342900" indent="-342900">
              <a:lnSpc>
                <a:spcPct val="110000"/>
              </a:lnSpc>
              <a:buFont typeface="Arial"/>
              <a:buChar char="•"/>
            </a:pPr>
            <a:r>
              <a:rPr lang="en-US" sz="2400" u="sng" dirty="0" smtClean="0">
                <a:latin typeface="Arial" charset="0"/>
                <a:ea typeface="Arial" charset="0"/>
                <a:cs typeface="Arial" charset="0"/>
              </a:rPr>
              <a:t>The </a:t>
            </a:r>
            <a:r>
              <a:rPr lang="en-US" sz="2400" u="sng" dirty="0">
                <a:latin typeface="Arial" charset="0"/>
                <a:ea typeface="Arial" charset="0"/>
                <a:cs typeface="Arial" charset="0"/>
              </a:rPr>
              <a:t>challenge of the coming </a:t>
            </a:r>
            <a:r>
              <a:rPr lang="en-US" sz="2400" u="sng" dirty="0" smtClean="0">
                <a:latin typeface="Arial" charset="0"/>
                <a:ea typeface="Arial" charset="0"/>
                <a:cs typeface="Arial" charset="0"/>
              </a:rPr>
              <a:t>decade</a:t>
            </a:r>
            <a:r>
              <a:rPr lang="en-US" sz="2400" dirty="0" smtClean="0">
                <a:latin typeface="Arial" charset="0"/>
                <a:ea typeface="Arial" charset="0"/>
                <a:cs typeface="Arial" charset="0"/>
              </a:rPr>
              <a:t> will be</a:t>
            </a:r>
          </a:p>
          <a:p>
            <a:pPr>
              <a:lnSpc>
                <a:spcPct val="110000"/>
              </a:lnSpc>
            </a:pPr>
            <a:r>
              <a:rPr lang="en-US" sz="800" dirty="0" smtClean="0">
                <a:latin typeface="Arial" charset="0"/>
                <a:ea typeface="Arial" charset="0"/>
                <a:cs typeface="Arial" charset="0"/>
              </a:rPr>
              <a:t> </a:t>
            </a:r>
            <a:endParaRPr lang="en-US" sz="6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how </a:t>
            </a:r>
            <a:r>
              <a:rPr lang="en-US" sz="2400" dirty="0">
                <a:latin typeface="Arial" charset="0"/>
                <a:ea typeface="Arial" charset="0"/>
                <a:cs typeface="Arial" charset="0"/>
              </a:rPr>
              <a:t>best to use these </a:t>
            </a:r>
            <a:r>
              <a:rPr lang="en-US" sz="2400" i="1" dirty="0">
                <a:solidFill>
                  <a:srgbClr val="FF0000"/>
                </a:solidFill>
                <a:latin typeface="Arial" charset="0"/>
                <a:ea typeface="Arial" charset="0"/>
                <a:cs typeface="Arial" charset="0"/>
              </a:rPr>
              <a:t>multi-scale</a:t>
            </a:r>
            <a:r>
              <a:rPr lang="en-US" sz="2400" dirty="0">
                <a:solidFill>
                  <a:srgbClr val="FF0000"/>
                </a:solidFill>
                <a:latin typeface="Arial" charset="0"/>
                <a:ea typeface="Arial" charset="0"/>
                <a:cs typeface="Arial" charset="0"/>
              </a:rPr>
              <a:t> </a:t>
            </a:r>
            <a:r>
              <a:rPr lang="en-US" sz="2400" dirty="0">
                <a:latin typeface="Arial" charset="0"/>
                <a:ea typeface="Arial" charset="0"/>
                <a:cs typeface="Arial" charset="0"/>
              </a:rPr>
              <a:t>biomedical data </a:t>
            </a:r>
            <a:endParaRPr lang="en-US" sz="24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to </a:t>
            </a:r>
            <a:r>
              <a:rPr lang="en-US" sz="2400" dirty="0">
                <a:latin typeface="Arial" charset="0"/>
                <a:ea typeface="Arial" charset="0"/>
                <a:cs typeface="Arial" charset="0"/>
              </a:rPr>
              <a:t>gain a </a:t>
            </a:r>
            <a:r>
              <a:rPr lang="en-US" sz="2400" i="1" dirty="0">
                <a:solidFill>
                  <a:srgbClr val="FF0000"/>
                </a:solidFill>
                <a:latin typeface="Arial" charset="0"/>
                <a:ea typeface="Arial" charset="0"/>
                <a:cs typeface="Arial" charset="0"/>
              </a:rPr>
              <a:t>quantitative understanding </a:t>
            </a:r>
            <a:r>
              <a:rPr lang="en-US" sz="2400" dirty="0">
                <a:latin typeface="Arial" charset="0"/>
                <a:ea typeface="Arial" charset="0"/>
                <a:cs typeface="Arial" charset="0"/>
              </a:rPr>
              <a:t>of disease mechanisms </a:t>
            </a:r>
            <a:endParaRPr lang="en-US" sz="2400" dirty="0" smtClean="0">
              <a:latin typeface="Arial" charset="0"/>
              <a:ea typeface="Arial" charset="0"/>
              <a:cs typeface="Arial" charset="0"/>
            </a:endParaRPr>
          </a:p>
          <a:p>
            <a:pPr>
              <a:lnSpc>
                <a:spcPct val="110000"/>
              </a:lnSpc>
            </a:pPr>
            <a:r>
              <a:rPr lang="en-US" sz="2400" dirty="0" smtClean="0">
                <a:latin typeface="Arial" charset="0"/>
                <a:ea typeface="Arial" charset="0"/>
                <a:cs typeface="Arial" charset="0"/>
              </a:rPr>
              <a:t>           -  across </a:t>
            </a:r>
            <a:r>
              <a:rPr lang="en-US" sz="2400" i="1" dirty="0">
                <a:solidFill>
                  <a:srgbClr val="FF0000"/>
                </a:solidFill>
                <a:latin typeface="Arial" charset="0"/>
                <a:ea typeface="Arial" charset="0"/>
                <a:cs typeface="Arial" charset="0"/>
              </a:rPr>
              <a:t>hierarchical levels </a:t>
            </a:r>
            <a:r>
              <a:rPr lang="en-US" sz="2400" dirty="0">
                <a:latin typeface="Arial" charset="0"/>
                <a:ea typeface="Arial" charset="0"/>
                <a:cs typeface="Arial" charset="0"/>
              </a:rPr>
              <a:t>of biological </a:t>
            </a:r>
            <a:r>
              <a:rPr lang="en-US" sz="2400" dirty="0" smtClean="0">
                <a:latin typeface="Arial" charset="0"/>
                <a:ea typeface="Arial" charset="0"/>
                <a:cs typeface="Arial" charset="0"/>
              </a:rPr>
              <a:t>organization </a:t>
            </a: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to </a:t>
            </a:r>
            <a:r>
              <a:rPr lang="en-US" sz="2400" dirty="0">
                <a:latin typeface="Arial" charset="0"/>
                <a:ea typeface="Arial" charset="0"/>
                <a:cs typeface="Arial" charset="0"/>
              </a:rPr>
              <a:t>identify </a:t>
            </a:r>
            <a:r>
              <a:rPr lang="en-US" sz="2400" i="1" dirty="0">
                <a:solidFill>
                  <a:srgbClr val="FF0000"/>
                </a:solidFill>
                <a:latin typeface="Arial" charset="0"/>
                <a:ea typeface="Arial" charset="0"/>
                <a:cs typeface="Arial" charset="0"/>
              </a:rPr>
              <a:t>biological markers </a:t>
            </a:r>
            <a:r>
              <a:rPr lang="en-US" sz="2400" dirty="0">
                <a:latin typeface="Arial" charset="0"/>
                <a:ea typeface="Arial" charset="0"/>
                <a:cs typeface="Arial" charset="0"/>
              </a:rPr>
              <a:t>which correlate with different disease states </a:t>
            </a:r>
            <a:endParaRPr lang="en-US" sz="24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and </a:t>
            </a:r>
            <a:r>
              <a:rPr lang="en-US" sz="2400" dirty="0">
                <a:latin typeface="Arial" charset="0"/>
                <a:ea typeface="Arial" charset="0"/>
                <a:cs typeface="Arial" charset="0"/>
              </a:rPr>
              <a:t>inter-individual differences in </a:t>
            </a:r>
            <a:r>
              <a:rPr lang="en-US" sz="2400" i="1" dirty="0">
                <a:solidFill>
                  <a:srgbClr val="FF0000"/>
                </a:solidFill>
                <a:latin typeface="Arial" charset="0"/>
                <a:ea typeface="Arial" charset="0"/>
                <a:cs typeface="Arial" charset="0"/>
              </a:rPr>
              <a:t>disease </a:t>
            </a:r>
            <a:r>
              <a:rPr lang="en-US" sz="2400" i="1" dirty="0" smtClean="0">
                <a:solidFill>
                  <a:srgbClr val="FF0000"/>
                </a:solidFill>
                <a:latin typeface="Arial" charset="0"/>
                <a:ea typeface="Arial" charset="0"/>
                <a:cs typeface="Arial" charset="0"/>
              </a:rPr>
              <a:t>risk</a:t>
            </a:r>
          </a:p>
          <a:p>
            <a:endParaRPr lang="en-US" sz="1100" dirty="0">
              <a:latin typeface="Arial" charset="0"/>
              <a:ea typeface="Arial" charset="0"/>
              <a:cs typeface="Arial" charset="0"/>
            </a:endParaRPr>
          </a:p>
          <a:p>
            <a:pPr marL="342900" indent="-342900">
              <a:buFont typeface="Arial"/>
              <a:buChar char="•"/>
            </a:pPr>
            <a:r>
              <a:rPr lang="en-US" sz="2400" dirty="0">
                <a:latin typeface="Arial" charset="0"/>
                <a:ea typeface="Arial" charset="0"/>
                <a:cs typeface="Arial" charset="0"/>
              </a:rPr>
              <a:t>D</a:t>
            </a:r>
            <a:r>
              <a:rPr lang="en-US" sz="2400" dirty="0" smtClean="0">
                <a:latin typeface="Arial" charset="0"/>
                <a:ea typeface="Arial" charset="0"/>
                <a:cs typeface="Arial" charset="0"/>
              </a:rPr>
              <a:t>iscover </a:t>
            </a:r>
            <a:r>
              <a:rPr lang="en-US" sz="2400" dirty="0">
                <a:latin typeface="Arial" charset="0"/>
                <a:ea typeface="Arial" charset="0"/>
                <a:cs typeface="Arial" charset="0"/>
              </a:rPr>
              <a:t>more effective </a:t>
            </a:r>
            <a:r>
              <a:rPr lang="en-US" sz="2400" i="1" dirty="0">
                <a:solidFill>
                  <a:srgbClr val="FF0000"/>
                </a:solidFill>
                <a:latin typeface="Arial" charset="0"/>
                <a:ea typeface="Arial" charset="0"/>
                <a:cs typeface="Arial" charset="0"/>
              </a:rPr>
              <a:t>therapeutics targeted to </a:t>
            </a:r>
            <a:r>
              <a:rPr lang="en-US" sz="2400" i="1" dirty="0" smtClean="0">
                <a:solidFill>
                  <a:srgbClr val="FF0000"/>
                </a:solidFill>
                <a:latin typeface="Arial" charset="0"/>
                <a:ea typeface="Arial" charset="0"/>
                <a:cs typeface="Arial" charset="0"/>
              </a:rPr>
              <a:t>the individual</a:t>
            </a:r>
            <a:endParaRPr lang="en-US" sz="1600" i="1" dirty="0" smtClean="0">
              <a:solidFill>
                <a:srgbClr val="FF0000"/>
              </a:solidFill>
              <a:latin typeface="Arial" charset="0"/>
              <a:ea typeface="Arial" charset="0"/>
              <a:cs typeface="Arial" charset="0"/>
            </a:endParaRPr>
          </a:p>
        </p:txBody>
      </p:sp>
      <p:sp>
        <p:nvSpPr>
          <p:cNvPr id="6" name="Rectangle 5"/>
          <p:cNvSpPr/>
          <p:nvPr/>
        </p:nvSpPr>
        <p:spPr>
          <a:xfrm>
            <a:off x="9719948" y="2532725"/>
            <a:ext cx="1906291" cy="276999"/>
          </a:xfrm>
          <a:prstGeom prst="rect">
            <a:avLst/>
          </a:prstGeom>
          <a:solidFill>
            <a:schemeClr val="bg1"/>
          </a:solidFill>
        </p:spPr>
        <p:txBody>
          <a:bodyPr wrap="none">
            <a:spAutoFit/>
          </a:bodyPr>
          <a:lstStyle/>
          <a:p>
            <a:r>
              <a:rPr lang="en-US" sz="1200" dirty="0" smtClean="0">
                <a:latin typeface="Arial" charset="0"/>
                <a:ea typeface="Arial" charset="0"/>
                <a:cs typeface="Arial" charset="0"/>
              </a:rPr>
              <a:t>Johns Hopkins University</a:t>
            </a:r>
            <a:endParaRPr lang="en-US" sz="1200" dirty="0">
              <a:latin typeface="Arial" charset="0"/>
              <a:ea typeface="Arial" charset="0"/>
              <a:cs typeface="Arial" charset="0"/>
            </a:endParaRPr>
          </a:p>
        </p:txBody>
      </p:sp>
      <p:sp>
        <p:nvSpPr>
          <p:cNvPr id="7" name="TextBox 6"/>
          <p:cNvSpPr txBox="1"/>
          <p:nvPr/>
        </p:nvSpPr>
        <p:spPr>
          <a:xfrm>
            <a:off x="170917" y="150090"/>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
        <p:nvSpPr>
          <p:cNvPr id="8" name="TextBox 7"/>
          <p:cNvSpPr txBox="1"/>
          <p:nvPr/>
        </p:nvSpPr>
        <p:spPr>
          <a:xfrm>
            <a:off x="1515510" y="246604"/>
            <a:ext cx="3738524" cy="461665"/>
          </a:xfrm>
          <a:prstGeom prst="rect">
            <a:avLst/>
          </a:prstGeom>
          <a:noFill/>
        </p:spPr>
        <p:txBody>
          <a:bodyPr wrap="none" rtlCol="0">
            <a:spAutoFit/>
          </a:bodyPr>
          <a:lstStyle/>
          <a:p>
            <a:r>
              <a:rPr lang="en-US" sz="2400" b="1" dirty="0" smtClean="0">
                <a:latin typeface="Arial" charset="0"/>
                <a:ea typeface="Arial" charset="0"/>
                <a:cs typeface="Arial" charset="0"/>
              </a:rPr>
              <a:t>Computational Medicine</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1670630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alphaModFix amt="56000"/>
          </a:blip>
          <a:srcRect l="1135" r="1135" b="3085"/>
          <a:stretch/>
        </p:blipFill>
        <p:spPr>
          <a:xfrm>
            <a:off x="7992196" y="231549"/>
            <a:ext cx="3775289" cy="1544858"/>
          </a:xfrm>
          <a:prstGeom prst="rect">
            <a:avLst/>
          </a:prstGeom>
        </p:spPr>
      </p:pic>
      <p:sp>
        <p:nvSpPr>
          <p:cNvPr id="3" name="Rectangle 2"/>
          <p:cNvSpPr/>
          <p:nvPr/>
        </p:nvSpPr>
        <p:spPr>
          <a:xfrm>
            <a:off x="282010" y="2423834"/>
            <a:ext cx="8604250" cy="4108817"/>
          </a:xfrm>
          <a:prstGeom prst="rect">
            <a:avLst/>
          </a:prstGeom>
        </p:spPr>
        <p:txBody>
          <a:bodyPr wrap="square">
            <a:spAutoFit/>
          </a:bodyPr>
          <a:lstStyle/>
          <a:p>
            <a:r>
              <a:rPr lang="en-US" sz="2000" dirty="0">
                <a:latin typeface="Arial" charset="0"/>
                <a:ea typeface="Arial" charset="0"/>
                <a:cs typeface="Arial" charset="0"/>
              </a:rPr>
              <a:t>U</a:t>
            </a:r>
            <a:r>
              <a:rPr lang="en-US" sz="2000" dirty="0" smtClean="0">
                <a:latin typeface="Arial" charset="0"/>
                <a:ea typeface="Arial" charset="0"/>
                <a:cs typeface="Arial" charset="0"/>
              </a:rPr>
              <a:t>niquely </a:t>
            </a:r>
            <a:r>
              <a:rPr lang="en-US" sz="2000" dirty="0">
                <a:latin typeface="Arial" charset="0"/>
                <a:ea typeface="Arial" charset="0"/>
                <a:cs typeface="Arial" charset="0"/>
              </a:rPr>
              <a:t>integrated multidisciplinary team of more than 30 scientists </a:t>
            </a:r>
            <a:r>
              <a:rPr lang="en-US" sz="2000" dirty="0" smtClean="0">
                <a:latin typeface="Arial" charset="0"/>
                <a:ea typeface="Arial" charset="0"/>
                <a:cs typeface="Arial" charset="0"/>
              </a:rPr>
              <a:t>from</a:t>
            </a:r>
          </a:p>
          <a:p>
            <a:r>
              <a:rPr lang="en-US" sz="700" dirty="0" smtClean="0">
                <a:latin typeface="Arial" charset="0"/>
                <a:ea typeface="Arial" charset="0"/>
                <a:cs typeface="Arial" charset="0"/>
              </a:rPr>
              <a:t> </a:t>
            </a:r>
            <a:endParaRPr lang="en-US" sz="300" dirty="0" smtClean="0">
              <a:latin typeface="Arial" charset="0"/>
              <a:ea typeface="Arial" charset="0"/>
              <a:cs typeface="Arial" charset="0"/>
            </a:endParaRP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pure </a:t>
            </a:r>
            <a:r>
              <a:rPr lang="en-US" b="1" dirty="0">
                <a:latin typeface="Arial" charset="0"/>
                <a:ea typeface="Arial" charset="0"/>
                <a:cs typeface="Arial" charset="0"/>
              </a:rPr>
              <a:t>and applied </a:t>
            </a:r>
            <a:r>
              <a:rPr lang="en-US" b="1" dirty="0" smtClean="0">
                <a:latin typeface="Arial" charset="0"/>
                <a:ea typeface="Arial" charset="0"/>
                <a:cs typeface="Arial" charset="0"/>
              </a:rPr>
              <a:t>mathematics</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immunology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physics</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midwifery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complexity theory</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cell </a:t>
            </a:r>
            <a:r>
              <a:rPr lang="en-US" b="1" dirty="0">
                <a:latin typeface="Arial" charset="0"/>
                <a:ea typeface="Arial" charset="0"/>
                <a:cs typeface="Arial" charset="0"/>
              </a:rPr>
              <a:t>and molecular </a:t>
            </a:r>
            <a:r>
              <a:rPr lang="en-US" b="1" dirty="0" smtClean="0">
                <a:latin typeface="Arial" charset="0"/>
                <a:ea typeface="Arial" charset="0"/>
                <a:cs typeface="Arial" charset="0"/>
              </a:rPr>
              <a:t>biology</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computer science</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pharmacology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engineering</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medicine</a:t>
            </a:r>
          </a:p>
        </p:txBody>
      </p:sp>
      <p:sp>
        <p:nvSpPr>
          <p:cNvPr id="4" name="Rectangle 3"/>
          <p:cNvSpPr/>
          <p:nvPr/>
        </p:nvSpPr>
        <p:spPr>
          <a:xfrm>
            <a:off x="10061101" y="6410560"/>
            <a:ext cx="1831784" cy="276999"/>
          </a:xfrm>
          <a:prstGeom prst="rect">
            <a:avLst/>
          </a:prstGeom>
        </p:spPr>
        <p:txBody>
          <a:bodyPr wrap="none">
            <a:spAutoFit/>
          </a:bodyPr>
          <a:lstStyle/>
          <a:p>
            <a:r>
              <a:rPr lang="en-US" sz="1200" dirty="0" smtClean="0">
                <a:latin typeface="Arial" charset="0"/>
                <a:ea typeface="Arial" charset="0"/>
                <a:cs typeface="Arial" charset="0"/>
              </a:rPr>
              <a:t>http://</a:t>
            </a:r>
            <a:r>
              <a:rPr lang="en-US" sz="1200" dirty="0" err="1" smtClean="0">
                <a:latin typeface="Arial" charset="0"/>
                <a:ea typeface="Arial" charset="0"/>
                <a:cs typeface="Arial" charset="0"/>
              </a:rPr>
              <a:t>www.compmed.se</a:t>
            </a:r>
            <a:endParaRPr lang="en-US" sz="1200" dirty="0">
              <a:latin typeface="Arial" charset="0"/>
              <a:ea typeface="Arial" charset="0"/>
              <a:cs typeface="Arial" charset="0"/>
            </a:endParaRPr>
          </a:p>
        </p:txBody>
      </p:sp>
      <p:sp>
        <p:nvSpPr>
          <p:cNvPr id="5" name="TextBox 4"/>
          <p:cNvSpPr txBox="1"/>
          <p:nvPr/>
        </p:nvSpPr>
        <p:spPr>
          <a:xfrm>
            <a:off x="222189" y="1003978"/>
            <a:ext cx="7295587" cy="461665"/>
          </a:xfrm>
          <a:prstGeom prst="rect">
            <a:avLst/>
          </a:prstGeom>
          <a:noFill/>
        </p:spPr>
        <p:txBody>
          <a:bodyPr wrap="none" rtlCol="0">
            <a:spAutoFit/>
          </a:bodyPr>
          <a:lstStyle/>
          <a:p>
            <a:r>
              <a:rPr lang="en-US" sz="2400" dirty="0" smtClean="0">
                <a:latin typeface="Arial" charset="0"/>
                <a:ea typeface="Arial" charset="0"/>
                <a:cs typeface="Arial" charset="0"/>
              </a:rPr>
              <a:t>Unit of Computational Medicine</a:t>
            </a:r>
            <a:r>
              <a:rPr lang="en-US" sz="2000" dirty="0" smtClean="0">
                <a:latin typeface="Arial" charset="0"/>
                <a:ea typeface="Arial" charset="0"/>
                <a:cs typeface="Arial" charset="0"/>
              </a:rPr>
              <a:t>   - </a:t>
            </a:r>
            <a:r>
              <a:rPr lang="en-US" sz="2000" b="1" dirty="0" err="1" smtClean="0">
                <a:latin typeface="Arial" charset="0"/>
                <a:ea typeface="Arial" charset="0"/>
                <a:cs typeface="Arial" charset="0"/>
              </a:rPr>
              <a:t>Karolinska</a:t>
            </a:r>
            <a:r>
              <a:rPr lang="en-US" sz="2000" b="1" dirty="0" smtClean="0">
                <a:latin typeface="Arial" charset="0"/>
                <a:ea typeface="Arial" charset="0"/>
                <a:cs typeface="Arial" charset="0"/>
              </a:rPr>
              <a:t> </a:t>
            </a:r>
            <a:r>
              <a:rPr lang="en-US" sz="2000" b="1" dirty="0" err="1" smtClean="0">
                <a:latin typeface="Arial" charset="0"/>
                <a:ea typeface="Arial" charset="0"/>
                <a:cs typeface="Arial" charset="0"/>
              </a:rPr>
              <a:t>Institutet</a:t>
            </a:r>
            <a:endParaRPr lang="en-US" sz="2000" b="1" dirty="0">
              <a:latin typeface="Arial" charset="0"/>
              <a:ea typeface="Arial" charset="0"/>
              <a:cs typeface="Arial" charset="0"/>
            </a:endParaRPr>
          </a:p>
        </p:txBody>
      </p:sp>
      <p:sp>
        <p:nvSpPr>
          <p:cNvPr id="6" name="Rectangle 5"/>
          <p:cNvSpPr/>
          <p:nvPr/>
        </p:nvSpPr>
        <p:spPr>
          <a:xfrm>
            <a:off x="5443676" y="3213925"/>
            <a:ext cx="6725540" cy="3077766"/>
          </a:xfrm>
          <a:prstGeom prst="rect">
            <a:avLst/>
          </a:prstGeom>
        </p:spPr>
        <p:txBody>
          <a:bodyPr wrap="square">
            <a:spAutoFit/>
          </a:bodyPr>
          <a:lstStyle/>
          <a:p>
            <a:endParaRPr lang="en-US" dirty="0"/>
          </a:p>
          <a:p>
            <a:pPr marL="342900" indent="-342900">
              <a:buFont typeface="Arial"/>
              <a:buChar char="•"/>
            </a:pPr>
            <a:r>
              <a:rPr lang="en-US" sz="2400" dirty="0" smtClean="0">
                <a:latin typeface="Arial" charset="0"/>
                <a:ea typeface="Arial" charset="0"/>
                <a:cs typeface="Arial" charset="0"/>
              </a:rPr>
              <a:t>develop </a:t>
            </a:r>
            <a:r>
              <a:rPr lang="en-US" sz="2400" dirty="0">
                <a:latin typeface="Arial" charset="0"/>
                <a:ea typeface="Arial" charset="0"/>
                <a:cs typeface="Arial" charset="0"/>
              </a:rPr>
              <a:t>and apply integrative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2400" i="1" dirty="0" smtClean="0">
                <a:solidFill>
                  <a:srgbClr val="FF0000"/>
                </a:solidFill>
                <a:latin typeface="Arial" charset="0"/>
                <a:ea typeface="Arial" charset="0"/>
                <a:cs typeface="Arial" charset="0"/>
              </a:rPr>
              <a:t>computational</a:t>
            </a:r>
            <a:r>
              <a:rPr lang="en-US" sz="2400" i="1" dirty="0">
                <a:solidFill>
                  <a:srgbClr val="FF0000"/>
                </a:solidFill>
                <a:latin typeface="Arial" charset="0"/>
                <a:ea typeface="Arial" charset="0"/>
                <a:cs typeface="Arial" charset="0"/>
              </a:rPr>
              <a:t>-experimental </a:t>
            </a:r>
            <a:r>
              <a:rPr lang="en-US" sz="2400" i="1" dirty="0" smtClean="0">
                <a:solidFill>
                  <a:srgbClr val="FF0000"/>
                </a:solidFill>
                <a:latin typeface="Arial" charset="0"/>
                <a:ea typeface="Arial" charset="0"/>
                <a:cs typeface="Arial" charset="0"/>
              </a:rPr>
              <a:t>approaches</a:t>
            </a:r>
          </a:p>
          <a:p>
            <a:pPr marL="342900" indent="-342900">
              <a:buFont typeface="Arial"/>
              <a:buChar char="•"/>
            </a:pPr>
            <a:endParaRPr lang="en-US" sz="1600" dirty="0" smtClean="0">
              <a:latin typeface="Arial" charset="0"/>
              <a:ea typeface="Arial" charset="0"/>
              <a:cs typeface="Arial" charset="0"/>
            </a:endParaRPr>
          </a:p>
          <a:p>
            <a:pPr marL="342900" indent="-342900">
              <a:buFont typeface="Arial"/>
              <a:buChar char="•"/>
            </a:pPr>
            <a:r>
              <a:rPr lang="en-US" sz="2400" dirty="0" smtClean="0">
                <a:latin typeface="Arial" charset="0"/>
                <a:ea typeface="Arial" charset="0"/>
                <a:cs typeface="Arial" charset="0"/>
              </a:rPr>
              <a:t>provide </a:t>
            </a:r>
            <a:r>
              <a:rPr lang="en-US" sz="2400" dirty="0">
                <a:latin typeface="Arial" charset="0"/>
                <a:ea typeface="Arial" charset="0"/>
                <a:cs typeface="Arial" charset="0"/>
              </a:rPr>
              <a:t>fundamental insights of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2400" i="1" dirty="0" smtClean="0">
                <a:solidFill>
                  <a:srgbClr val="FF0000"/>
                </a:solidFill>
                <a:latin typeface="Arial" charset="0"/>
                <a:ea typeface="Arial" charset="0"/>
                <a:cs typeface="Arial" charset="0"/>
              </a:rPr>
              <a:t>life </a:t>
            </a:r>
            <a:r>
              <a:rPr lang="en-US" sz="2400" i="1" dirty="0">
                <a:solidFill>
                  <a:srgbClr val="FF0000"/>
                </a:solidFill>
                <a:latin typeface="Arial" charset="0"/>
                <a:ea typeface="Arial" charset="0"/>
                <a:cs typeface="Arial" charset="0"/>
              </a:rPr>
              <a:t>beyond </a:t>
            </a:r>
            <a:r>
              <a:rPr lang="en-US" sz="2400" i="1" dirty="0" smtClean="0">
                <a:solidFill>
                  <a:srgbClr val="FF0000"/>
                </a:solidFill>
                <a:latin typeface="Arial" charset="0"/>
                <a:ea typeface="Arial" charset="0"/>
                <a:cs typeface="Arial" charset="0"/>
              </a:rPr>
              <a:t>physics</a:t>
            </a:r>
          </a:p>
          <a:p>
            <a:pPr marL="342900" indent="-342900">
              <a:buFont typeface="Arial"/>
              <a:buChar char="•"/>
            </a:pPr>
            <a:endParaRPr lang="en-US" sz="1600" dirty="0">
              <a:latin typeface="Arial" charset="0"/>
              <a:ea typeface="Arial" charset="0"/>
              <a:cs typeface="Arial" charset="0"/>
            </a:endParaRPr>
          </a:p>
          <a:p>
            <a:pPr marL="342900" indent="-342900">
              <a:buFont typeface="Arial"/>
              <a:buChar char="•"/>
            </a:pPr>
            <a:r>
              <a:rPr lang="en-US" sz="2400" dirty="0" smtClean="0">
                <a:latin typeface="Arial" charset="0"/>
                <a:ea typeface="Arial" charset="0"/>
                <a:cs typeface="Arial" charset="0"/>
              </a:rPr>
              <a:t>enable </a:t>
            </a:r>
            <a:r>
              <a:rPr lang="en-US" sz="2400" dirty="0">
                <a:latin typeface="Arial" charset="0"/>
                <a:ea typeface="Arial" charset="0"/>
                <a:cs typeface="Arial" charset="0"/>
              </a:rPr>
              <a:t>prediction, prevention and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treatment of </a:t>
            </a:r>
            <a:r>
              <a:rPr lang="en-US" sz="2400" i="1" dirty="0" smtClean="0">
                <a:solidFill>
                  <a:srgbClr val="FF0000"/>
                </a:solidFill>
                <a:latin typeface="Arial" charset="0"/>
                <a:ea typeface="Arial" charset="0"/>
                <a:cs typeface="Arial" charset="0"/>
              </a:rPr>
              <a:t>diseases</a:t>
            </a:r>
            <a:endParaRPr lang="en-US" sz="2400" i="1" dirty="0">
              <a:solidFill>
                <a:srgbClr val="FF0000"/>
              </a:solidFill>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8806446" y="2093647"/>
            <a:ext cx="2858563" cy="1220810"/>
          </a:xfrm>
          <a:prstGeom prst="rect">
            <a:avLst/>
          </a:prstGeom>
        </p:spPr>
      </p:pic>
      <p:sp>
        <p:nvSpPr>
          <p:cNvPr id="9" name="TextBox 8"/>
          <p:cNvSpPr txBox="1"/>
          <p:nvPr/>
        </p:nvSpPr>
        <p:spPr>
          <a:xfrm>
            <a:off x="170917" y="150090"/>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2096435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14" name="Picture 13"/>
          <p:cNvPicPr>
            <a:picLocks noChangeAspect="1"/>
          </p:cNvPicPr>
          <p:nvPr/>
        </p:nvPicPr>
        <p:blipFill rotWithShape="1">
          <a:blip r:embed="rId3"/>
          <a:srcRect t="10079" b="45428"/>
          <a:stretch/>
        </p:blipFill>
        <p:spPr>
          <a:xfrm>
            <a:off x="215900" y="519556"/>
            <a:ext cx="11513815" cy="1569846"/>
          </a:xfrm>
          <a:prstGeom prst="rect">
            <a:avLst/>
          </a:prstGeom>
        </p:spPr>
      </p:pic>
      <p:sp>
        <p:nvSpPr>
          <p:cNvPr id="15" name="Rectangle 14"/>
          <p:cNvSpPr/>
          <p:nvPr/>
        </p:nvSpPr>
        <p:spPr>
          <a:xfrm>
            <a:off x="422908" y="2506229"/>
            <a:ext cx="7226300" cy="3785652"/>
          </a:xfrm>
          <a:prstGeom prst="rect">
            <a:avLst/>
          </a:prstGeom>
          <a:solidFill>
            <a:schemeClr val="bg1"/>
          </a:solidFill>
        </p:spPr>
        <p:txBody>
          <a:bodyPr wrap="square">
            <a:spAutoFit/>
          </a:bodyPr>
          <a:lstStyle/>
          <a:p>
            <a:pPr algn="just"/>
            <a:r>
              <a:rPr lang="en-US" sz="2400" dirty="0" smtClean="0">
                <a:solidFill>
                  <a:srgbClr val="262626"/>
                </a:solidFill>
                <a:latin typeface="Arial" charset="0"/>
                <a:ea typeface="Arial" charset="0"/>
                <a:cs typeface="Arial" charset="0"/>
              </a:rPr>
              <a:t>IBM </a:t>
            </a:r>
            <a:r>
              <a:rPr lang="en-US" sz="2400" dirty="0">
                <a:solidFill>
                  <a:srgbClr val="262626"/>
                </a:solidFill>
                <a:latin typeface="Arial" charset="0"/>
                <a:ea typeface="Arial" charset="0"/>
                <a:cs typeface="Arial" charset="0"/>
              </a:rPr>
              <a:t>Watson Health is pioneering </a:t>
            </a:r>
            <a:r>
              <a:rPr lang="en-US" sz="2400" dirty="0">
                <a:solidFill>
                  <a:srgbClr val="FF0000"/>
                </a:solidFill>
                <a:latin typeface="Arial" charset="0"/>
                <a:ea typeface="Arial" charset="0"/>
                <a:cs typeface="Arial" charset="0"/>
              </a:rPr>
              <a:t>a new partnership between humanity and technology</a:t>
            </a:r>
            <a:r>
              <a:rPr lang="en-US" sz="2400" dirty="0">
                <a:solidFill>
                  <a:srgbClr val="262626"/>
                </a:solidFill>
                <a:latin typeface="Arial" charset="0"/>
                <a:ea typeface="Arial" charset="0"/>
                <a:cs typeface="Arial" charset="0"/>
              </a:rPr>
              <a:t> with the goal of transforming global health. Cognitive systems that understand, reason and learn are helping people expand their knowledge base, improve their productivity and deepen their expertise. </a:t>
            </a:r>
            <a:endParaRPr lang="en-US" sz="2400" dirty="0" smtClean="0">
              <a:solidFill>
                <a:srgbClr val="262626"/>
              </a:solidFill>
              <a:latin typeface="Arial" charset="0"/>
              <a:ea typeface="Arial" charset="0"/>
              <a:cs typeface="Arial" charset="0"/>
            </a:endParaRPr>
          </a:p>
          <a:p>
            <a:pPr algn="just"/>
            <a:endParaRPr lang="en-US" sz="2400" dirty="0">
              <a:solidFill>
                <a:srgbClr val="262626"/>
              </a:solidFill>
              <a:latin typeface="Arial" charset="0"/>
              <a:ea typeface="Arial" charset="0"/>
              <a:cs typeface="Arial" charset="0"/>
            </a:endParaRPr>
          </a:p>
          <a:p>
            <a:pPr algn="just"/>
            <a:r>
              <a:rPr lang="en-US" sz="2400" dirty="0" smtClean="0">
                <a:solidFill>
                  <a:srgbClr val="262626"/>
                </a:solidFill>
                <a:latin typeface="Arial" charset="0"/>
                <a:ea typeface="Arial" charset="0"/>
                <a:cs typeface="Arial" charset="0"/>
              </a:rPr>
              <a:t>With </a:t>
            </a:r>
            <a:r>
              <a:rPr lang="en-US" sz="2400" b="1" dirty="0">
                <a:solidFill>
                  <a:srgbClr val="262626"/>
                </a:solidFill>
                <a:latin typeface="Arial" charset="0"/>
                <a:ea typeface="Arial" charset="0"/>
                <a:cs typeface="Arial" charset="0"/>
              </a:rPr>
              <a:t>cognitive computing</a:t>
            </a:r>
            <a:r>
              <a:rPr lang="en-US" sz="2400" dirty="0">
                <a:solidFill>
                  <a:srgbClr val="262626"/>
                </a:solidFill>
                <a:latin typeface="Arial" charset="0"/>
                <a:ea typeface="Arial" charset="0"/>
                <a:cs typeface="Arial" charset="0"/>
              </a:rPr>
              <a:t>, we are now able to see health data that was previously hidden, and do more than we ever thought possible.</a:t>
            </a:r>
            <a:endParaRPr lang="en-US" sz="2400" dirty="0">
              <a:latin typeface="Arial" charset="0"/>
              <a:ea typeface="Arial" charset="0"/>
              <a:cs typeface="Arial" charset="0"/>
            </a:endParaRPr>
          </a:p>
        </p:txBody>
      </p:sp>
      <p:pic>
        <p:nvPicPr>
          <p:cNvPr id="16" name="Picture 15"/>
          <p:cNvPicPr>
            <a:picLocks noChangeAspect="1"/>
          </p:cNvPicPr>
          <p:nvPr/>
        </p:nvPicPr>
        <p:blipFill>
          <a:blip r:embed="rId4"/>
          <a:stretch>
            <a:fillRect/>
          </a:stretch>
        </p:blipFill>
        <p:spPr>
          <a:xfrm>
            <a:off x="7649207" y="2829487"/>
            <a:ext cx="4520869" cy="955113"/>
          </a:xfrm>
          <a:prstGeom prst="rect">
            <a:avLst/>
          </a:prstGeom>
        </p:spPr>
      </p:pic>
      <p:pic>
        <p:nvPicPr>
          <p:cNvPr id="18" name="Picture 17"/>
          <p:cNvPicPr>
            <a:picLocks noChangeAspect="1"/>
          </p:cNvPicPr>
          <p:nvPr/>
        </p:nvPicPr>
        <p:blipFill>
          <a:blip r:embed="rId5"/>
          <a:stretch>
            <a:fillRect/>
          </a:stretch>
        </p:blipFill>
        <p:spPr>
          <a:xfrm>
            <a:off x="7649205" y="3746500"/>
            <a:ext cx="4433577" cy="958818"/>
          </a:xfrm>
          <a:prstGeom prst="rect">
            <a:avLst/>
          </a:prstGeom>
        </p:spPr>
      </p:pic>
      <p:pic>
        <p:nvPicPr>
          <p:cNvPr id="19" name="Picture 18"/>
          <p:cNvPicPr>
            <a:picLocks noChangeAspect="1"/>
          </p:cNvPicPr>
          <p:nvPr/>
        </p:nvPicPr>
        <p:blipFill>
          <a:blip r:embed="rId6"/>
          <a:stretch>
            <a:fillRect/>
          </a:stretch>
        </p:blipFill>
        <p:spPr>
          <a:xfrm>
            <a:off x="7649206" y="4719673"/>
            <a:ext cx="4045492" cy="794115"/>
          </a:xfrm>
          <a:prstGeom prst="rect">
            <a:avLst/>
          </a:prstGeom>
        </p:spPr>
      </p:pic>
      <p:pic>
        <p:nvPicPr>
          <p:cNvPr id="20" name="Picture 19"/>
          <p:cNvPicPr>
            <a:picLocks noChangeAspect="1"/>
          </p:cNvPicPr>
          <p:nvPr/>
        </p:nvPicPr>
        <p:blipFill>
          <a:blip r:embed="rId7"/>
          <a:stretch>
            <a:fillRect/>
          </a:stretch>
        </p:blipFill>
        <p:spPr>
          <a:xfrm>
            <a:off x="7690414" y="5720472"/>
            <a:ext cx="4433889" cy="794627"/>
          </a:xfrm>
          <a:prstGeom prst="rect">
            <a:avLst/>
          </a:prstGeom>
        </p:spPr>
      </p:pic>
      <p:sp>
        <p:nvSpPr>
          <p:cNvPr id="21" name="Rectangle 20"/>
          <p:cNvSpPr/>
          <p:nvPr/>
        </p:nvSpPr>
        <p:spPr>
          <a:xfrm>
            <a:off x="7649205" y="765715"/>
            <a:ext cx="4196533" cy="276999"/>
          </a:xfrm>
          <a:prstGeom prst="rect">
            <a:avLst/>
          </a:prstGeom>
        </p:spPr>
        <p:txBody>
          <a:bodyPr wrap="none">
            <a:spAutoFit/>
          </a:bodyPr>
          <a:lstStyle/>
          <a:p>
            <a:r>
              <a:rPr lang="en-US" sz="1200" dirty="0">
                <a:latin typeface="Arial" charset="0"/>
                <a:ea typeface="Arial" charset="0"/>
                <a:cs typeface="Arial" charset="0"/>
              </a:rPr>
              <a:t>http://</a:t>
            </a:r>
            <a:r>
              <a:rPr lang="en-US" sz="1200" dirty="0" err="1" smtClean="0">
                <a:latin typeface="Arial" charset="0"/>
                <a:ea typeface="Arial" charset="0"/>
                <a:cs typeface="Arial" charset="0"/>
              </a:rPr>
              <a:t>www.ibm.com</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smarterplanet</a:t>
            </a:r>
            <a:r>
              <a:rPr lang="en-US" sz="1200" dirty="0" smtClean="0">
                <a:latin typeface="Arial" charset="0"/>
                <a:ea typeface="Arial" charset="0"/>
                <a:cs typeface="Arial" charset="0"/>
              </a:rPr>
              <a:t>/us/</a:t>
            </a:r>
            <a:r>
              <a:rPr lang="en-US" sz="1200" dirty="0" err="1" smtClean="0">
                <a:latin typeface="Arial" charset="0"/>
                <a:ea typeface="Arial" charset="0"/>
                <a:cs typeface="Arial" charset="0"/>
              </a:rPr>
              <a:t>en</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ibmwatson</a:t>
            </a:r>
            <a:r>
              <a:rPr lang="en-US" sz="1200" dirty="0" smtClean="0">
                <a:latin typeface="Arial" charset="0"/>
                <a:ea typeface="Arial" charset="0"/>
                <a:cs typeface="Arial" charset="0"/>
              </a:rPr>
              <a:t>/health</a:t>
            </a:r>
            <a:endParaRPr lang="en-US" sz="1200" dirty="0">
              <a:latin typeface="Arial" charset="0"/>
              <a:ea typeface="Arial" charset="0"/>
              <a:cs typeface="Arial" charset="0"/>
            </a:endParaRPr>
          </a:p>
        </p:txBody>
      </p:sp>
      <p:pic>
        <p:nvPicPr>
          <p:cNvPr id="22" name="Picture 21"/>
          <p:cNvPicPr>
            <a:picLocks noChangeAspect="1"/>
          </p:cNvPicPr>
          <p:nvPr/>
        </p:nvPicPr>
        <p:blipFill>
          <a:blip r:embed="rId8"/>
          <a:stretch>
            <a:fillRect/>
          </a:stretch>
        </p:blipFill>
        <p:spPr>
          <a:xfrm>
            <a:off x="200915" y="12700"/>
            <a:ext cx="2275947" cy="1168400"/>
          </a:xfrm>
          <a:prstGeom prst="rect">
            <a:avLst/>
          </a:prstGeom>
        </p:spPr>
      </p:pic>
      <p:sp>
        <p:nvSpPr>
          <p:cNvPr id="2" name="TextBox 1"/>
          <p:cNvSpPr txBox="1"/>
          <p:nvPr/>
        </p:nvSpPr>
        <p:spPr>
          <a:xfrm>
            <a:off x="1143000" y="1397000"/>
            <a:ext cx="320922" cy="584775"/>
          </a:xfrm>
          <a:prstGeom prst="rect">
            <a:avLst/>
          </a:prstGeom>
          <a:noFill/>
        </p:spPr>
        <p:txBody>
          <a:bodyPr wrap="none" rtlCol="0">
            <a:spAutoFit/>
          </a:bodyPr>
          <a:lstStyle/>
          <a:p>
            <a:r>
              <a:rPr lang="en-US" sz="3200" dirty="0" smtClean="0">
                <a:latin typeface="Arial" charset="0"/>
                <a:ea typeface="Arial" charset="0"/>
                <a:cs typeface="Arial" charset="0"/>
              </a:rPr>
              <a:t>“</a:t>
            </a:r>
            <a:endParaRPr lang="en-US" sz="3200" dirty="0">
              <a:latin typeface="Arial" charset="0"/>
              <a:ea typeface="Arial" charset="0"/>
              <a:cs typeface="Arial" charset="0"/>
            </a:endParaRPr>
          </a:p>
        </p:txBody>
      </p:sp>
      <p:sp>
        <p:nvSpPr>
          <p:cNvPr id="13" name="TextBox 12"/>
          <p:cNvSpPr txBox="1"/>
          <p:nvPr/>
        </p:nvSpPr>
        <p:spPr>
          <a:xfrm>
            <a:off x="8420100" y="1409700"/>
            <a:ext cx="320922" cy="584775"/>
          </a:xfrm>
          <a:prstGeom prst="rect">
            <a:avLst/>
          </a:prstGeom>
          <a:noFill/>
        </p:spPr>
        <p:txBody>
          <a:bodyPr wrap="none" rtlCol="0">
            <a:spAutoFit/>
          </a:bodyPr>
          <a:lstStyle/>
          <a:p>
            <a:r>
              <a:rPr lang="en-US" sz="3200" dirty="0" smtClean="0">
                <a:latin typeface="Arial" charset="0"/>
                <a:ea typeface="Arial" charset="0"/>
                <a:cs typeface="Arial" charset="0"/>
              </a:rPr>
              <a:t>“</a:t>
            </a:r>
            <a:endParaRPr lang="en-US" sz="3200" dirty="0">
              <a:latin typeface="Arial" charset="0"/>
              <a:ea typeface="Arial" charset="0"/>
              <a:cs typeface="Arial" charset="0"/>
            </a:endParaRPr>
          </a:p>
        </p:txBody>
      </p:sp>
      <p:sp>
        <p:nvSpPr>
          <p:cNvPr id="17" name="TextBox 16"/>
          <p:cNvSpPr txBox="1"/>
          <p:nvPr/>
        </p:nvSpPr>
        <p:spPr>
          <a:xfrm>
            <a:off x="9041502" y="1639167"/>
            <a:ext cx="2109616" cy="369332"/>
          </a:xfrm>
          <a:prstGeom prst="rect">
            <a:avLst/>
          </a:prstGeom>
          <a:noFill/>
          <a:ln>
            <a:noFill/>
          </a:ln>
        </p:spPr>
        <p:txBody>
          <a:bodyPr wrap="none" rtlCol="0">
            <a:spAutoFit/>
          </a:bodyPr>
          <a:lstStyle/>
          <a:p>
            <a:r>
              <a:rPr lang="en-US" i="1" smtClean="0"/>
              <a:t>Cognitive computing</a:t>
            </a:r>
            <a:endParaRPr lang="en-US" i="1" dirty="0"/>
          </a:p>
        </p:txBody>
      </p:sp>
    </p:spTree>
    <p:extLst>
      <p:ext uri="{BB962C8B-B14F-4D97-AF65-F5344CB8AC3E}">
        <p14:creationId xmlns:p14="http://schemas.microsoft.com/office/powerpoint/2010/main" val="117486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573026"/>
            <a:ext cx="11734800" cy="3108543"/>
          </a:xfrm>
          <a:prstGeom prst="rect">
            <a:avLst/>
          </a:prstGeom>
        </p:spPr>
        <p:txBody>
          <a:bodyPr wrap="square">
            <a:spAutoFit/>
          </a:bodyPr>
          <a:lstStyle/>
          <a:p>
            <a:r>
              <a:rPr lang="en-US" sz="1400" dirty="0">
                <a:solidFill>
                  <a:schemeClr val="bg1">
                    <a:lumMod val="65000"/>
                  </a:schemeClr>
                </a:solidFill>
                <a:latin typeface="ArialMT" charset="0"/>
              </a:rPr>
              <a:t>Medical imaging has enormous potential for early disease prediction, but is impeded by the difficulty and expense of acquiring data sets before symptom onset. </a:t>
            </a:r>
            <a:endParaRPr lang="en-US" sz="1400" dirty="0" smtClean="0">
              <a:solidFill>
                <a:schemeClr val="bg1">
                  <a:lumMod val="65000"/>
                </a:schemeClr>
              </a:solidFill>
              <a:latin typeface="ArialMT" charset="0"/>
            </a:endParaRPr>
          </a:p>
          <a:p>
            <a:endParaRPr lang="en-US" sz="1400" dirty="0">
              <a:solidFill>
                <a:srgbClr val="1A1A1A"/>
              </a:solidFill>
              <a:latin typeface="ArialMT" charset="0"/>
            </a:endParaRPr>
          </a:p>
          <a:p>
            <a:r>
              <a:rPr lang="en-US" b="1" dirty="0" smtClean="0">
                <a:solidFill>
                  <a:srgbClr val="1A1A1A"/>
                </a:solidFill>
                <a:latin typeface="ArialMT" charset="0"/>
              </a:rPr>
              <a:t>UK </a:t>
            </a:r>
            <a:r>
              <a:rPr lang="en-US" b="1" dirty="0">
                <a:solidFill>
                  <a:srgbClr val="1A1A1A"/>
                </a:solidFill>
                <a:latin typeface="ArialMT" charset="0"/>
              </a:rPr>
              <a:t>Biobank aims to address this problem directly by acquiring high-quality, consistently acquired imaging data from 100,000 predominantly healthy participants, with health outcomes being tracked over the coming decades. </a:t>
            </a:r>
            <a:endParaRPr lang="en-US" b="1" dirty="0" smtClean="0">
              <a:solidFill>
                <a:srgbClr val="1A1A1A"/>
              </a:solidFill>
              <a:latin typeface="ArialMT" charset="0"/>
            </a:endParaRPr>
          </a:p>
          <a:p>
            <a:endParaRPr lang="en-US" sz="1600" dirty="0" smtClean="0">
              <a:solidFill>
                <a:srgbClr val="1A1A1A"/>
              </a:solidFill>
              <a:latin typeface="ArialMT" charset="0"/>
            </a:endParaRPr>
          </a:p>
          <a:p>
            <a:r>
              <a:rPr lang="en-US" sz="1400" dirty="0" smtClean="0">
                <a:solidFill>
                  <a:schemeClr val="bg1">
                    <a:lumMod val="65000"/>
                  </a:schemeClr>
                </a:solidFill>
                <a:latin typeface="ArialMT" charset="0"/>
              </a:rPr>
              <a:t>The </a:t>
            </a:r>
            <a:r>
              <a:rPr lang="en-US" sz="1400" dirty="0">
                <a:solidFill>
                  <a:schemeClr val="bg1">
                    <a:lumMod val="65000"/>
                  </a:schemeClr>
                </a:solidFill>
                <a:latin typeface="ArialMT" charset="0"/>
              </a:rPr>
              <a:t>brain imaging includes structural, diffusion and functional modalities. Along with body and cardiac imaging, genetics, lifestyle measures, biological phenotyping and health records, this imaging is expected to enable discovery of imaging markers of a broad range of diseases at their earliest stages, as well as provide unique insight into disease mechanisms. </a:t>
            </a:r>
            <a:endParaRPr lang="en-US" sz="1400" dirty="0" smtClean="0">
              <a:solidFill>
                <a:schemeClr val="bg1">
                  <a:lumMod val="65000"/>
                </a:schemeClr>
              </a:solidFill>
              <a:latin typeface="ArialMT" charset="0"/>
            </a:endParaRPr>
          </a:p>
          <a:p>
            <a:endParaRPr lang="en-US" sz="1400" dirty="0">
              <a:solidFill>
                <a:schemeClr val="bg1">
                  <a:lumMod val="65000"/>
                </a:schemeClr>
              </a:solidFill>
              <a:latin typeface="ArialMT" charset="0"/>
            </a:endParaRPr>
          </a:p>
          <a:p>
            <a:r>
              <a:rPr lang="en-US" sz="1400" dirty="0" smtClean="0">
                <a:solidFill>
                  <a:schemeClr val="bg1">
                    <a:lumMod val="65000"/>
                  </a:schemeClr>
                </a:solidFill>
                <a:latin typeface="ArialMT" charset="0"/>
              </a:rPr>
              <a:t>We </a:t>
            </a:r>
            <a:r>
              <a:rPr lang="en-US" sz="1400" dirty="0">
                <a:solidFill>
                  <a:schemeClr val="bg1">
                    <a:lumMod val="65000"/>
                  </a:schemeClr>
                </a:solidFill>
                <a:latin typeface="ArialMT" charset="0"/>
              </a:rPr>
              <a:t>describe UK Biobank brain imaging and present results derived from the first 5,000 participants' data release. Although this covers just 5% of the ultimate cohort, it has already yielded a rich range of associations between brain imaging and other measures collected by UK Biobank.</a:t>
            </a:r>
            <a:endParaRPr lang="en-US" sz="1400" dirty="0">
              <a:solidFill>
                <a:schemeClr val="bg1">
                  <a:lumMod val="65000"/>
                </a:schemeClr>
              </a:solidFill>
            </a:endParaRPr>
          </a:p>
        </p:txBody>
      </p:sp>
      <p:pic>
        <p:nvPicPr>
          <p:cNvPr id="4" name="Picture 3"/>
          <p:cNvPicPr>
            <a:picLocks noChangeAspect="1"/>
          </p:cNvPicPr>
          <p:nvPr/>
        </p:nvPicPr>
        <p:blipFill>
          <a:blip r:embed="rId2"/>
          <a:stretch>
            <a:fillRect/>
          </a:stretch>
        </p:blipFill>
        <p:spPr>
          <a:xfrm>
            <a:off x="228600" y="25400"/>
            <a:ext cx="8035213" cy="3399860"/>
          </a:xfrm>
          <a:prstGeom prst="rect">
            <a:avLst/>
          </a:prstGeom>
        </p:spPr>
      </p:pic>
      <p:pic>
        <p:nvPicPr>
          <p:cNvPr id="5" name="Picture 4"/>
          <p:cNvPicPr>
            <a:picLocks noChangeAspect="1"/>
          </p:cNvPicPr>
          <p:nvPr/>
        </p:nvPicPr>
        <p:blipFill>
          <a:blip r:embed="rId3"/>
          <a:stretch>
            <a:fillRect/>
          </a:stretch>
        </p:blipFill>
        <p:spPr>
          <a:xfrm>
            <a:off x="9115780" y="94092"/>
            <a:ext cx="2929435" cy="3052348"/>
          </a:xfrm>
          <a:prstGeom prst="rect">
            <a:avLst/>
          </a:prstGeom>
        </p:spPr>
      </p:pic>
      <p:sp>
        <p:nvSpPr>
          <p:cNvPr id="6" name="Rectangle 5"/>
          <p:cNvSpPr/>
          <p:nvPr/>
        </p:nvSpPr>
        <p:spPr>
          <a:xfrm>
            <a:off x="4254500" y="6608514"/>
            <a:ext cx="7886700" cy="246221"/>
          </a:xfrm>
          <a:prstGeom prst="rect">
            <a:avLst/>
          </a:prstGeom>
        </p:spPr>
        <p:txBody>
          <a:bodyPr wrap="square">
            <a:spAutoFit/>
          </a:bodyPr>
          <a:lstStyle/>
          <a:p>
            <a:r>
              <a:rPr lang="en-US" sz="1000" dirty="0" smtClean="0">
                <a:latin typeface="ArialMT" charset="0"/>
              </a:rPr>
              <a:t>Miller et al. Multimodal </a:t>
            </a:r>
            <a:r>
              <a:rPr lang="en-US" sz="1000" dirty="0">
                <a:latin typeface="ArialMT" charset="0"/>
              </a:rPr>
              <a:t>population brain imaging in the UK Biobank prospective epidemiological </a:t>
            </a:r>
            <a:r>
              <a:rPr lang="en-US" sz="1000" dirty="0" smtClean="0">
                <a:latin typeface="ArialMT" charset="0"/>
              </a:rPr>
              <a:t>study. Nature Neuroscience (2016)</a:t>
            </a:r>
            <a:endParaRPr lang="en-US" sz="1000" dirty="0"/>
          </a:p>
        </p:txBody>
      </p:sp>
      <p:sp>
        <p:nvSpPr>
          <p:cNvPr id="7" name="Rectangle 6"/>
          <p:cNvSpPr/>
          <p:nvPr/>
        </p:nvSpPr>
        <p:spPr>
          <a:xfrm>
            <a:off x="8891180" y="3205786"/>
            <a:ext cx="3316533" cy="217770"/>
          </a:xfrm>
          <a:prstGeom prst="rect">
            <a:avLst/>
          </a:prstGeom>
        </p:spPr>
        <p:txBody>
          <a:bodyPr wrap="square">
            <a:spAutoFit/>
          </a:bodyPr>
          <a:lstStyle/>
          <a:p>
            <a:r>
              <a:rPr lang="en-US" sz="800" dirty="0">
                <a:latin typeface="Arial" charset="0"/>
                <a:ea typeface="Arial" charset="0"/>
                <a:cs typeface="Arial" charset="0"/>
              </a:rPr>
              <a:t>http://</a:t>
            </a:r>
            <a:r>
              <a:rPr lang="en-US" sz="800" dirty="0" err="1">
                <a:latin typeface="Arial" charset="0"/>
                <a:ea typeface="Arial" charset="0"/>
                <a:cs typeface="Arial" charset="0"/>
              </a:rPr>
              <a:t>www.nature.com</a:t>
            </a:r>
            <a:r>
              <a:rPr lang="en-US" sz="800" dirty="0">
                <a:latin typeface="Arial" charset="0"/>
                <a:ea typeface="Arial" charset="0"/>
                <a:cs typeface="Arial" charset="0"/>
              </a:rPr>
              <a:t>/neuro/journal/</a:t>
            </a:r>
            <a:r>
              <a:rPr lang="en-US" sz="800" dirty="0" err="1">
                <a:latin typeface="Arial" charset="0"/>
                <a:ea typeface="Arial" charset="0"/>
                <a:cs typeface="Arial" charset="0"/>
              </a:rPr>
              <a:t>vaop</a:t>
            </a:r>
            <a:r>
              <a:rPr lang="en-US" sz="800" dirty="0">
                <a:latin typeface="Arial" charset="0"/>
                <a:ea typeface="Arial" charset="0"/>
                <a:cs typeface="Arial" charset="0"/>
              </a:rPr>
              <a:t>/</a:t>
            </a:r>
            <a:r>
              <a:rPr lang="en-US" sz="800" dirty="0" err="1">
                <a:latin typeface="Arial" charset="0"/>
                <a:ea typeface="Arial" charset="0"/>
                <a:cs typeface="Arial" charset="0"/>
              </a:rPr>
              <a:t>ncurrent</a:t>
            </a:r>
            <a:r>
              <a:rPr lang="en-US" sz="800" dirty="0">
                <a:latin typeface="Arial" charset="0"/>
                <a:ea typeface="Arial" charset="0"/>
                <a:cs typeface="Arial" charset="0"/>
              </a:rPr>
              <a:t>/full/nn.4393.html</a:t>
            </a:r>
          </a:p>
        </p:txBody>
      </p:sp>
      <p:sp>
        <p:nvSpPr>
          <p:cNvPr id="8" name="Rectangle 7"/>
          <p:cNvSpPr/>
          <p:nvPr/>
        </p:nvSpPr>
        <p:spPr>
          <a:xfrm>
            <a:off x="10003944" y="2959565"/>
            <a:ext cx="1736373" cy="246221"/>
          </a:xfrm>
          <a:prstGeom prst="rect">
            <a:avLst/>
          </a:prstGeom>
        </p:spPr>
        <p:txBody>
          <a:bodyPr wrap="none">
            <a:spAutoFit/>
          </a:bodyPr>
          <a:lstStyle/>
          <a:p>
            <a:r>
              <a:rPr lang="en-US" sz="1000" dirty="0">
                <a:latin typeface="Arial" charset="0"/>
                <a:ea typeface="Arial" charset="0"/>
                <a:cs typeface="Arial" charset="0"/>
              </a:rPr>
              <a:t>http://</a:t>
            </a:r>
            <a:r>
              <a:rPr lang="en-US" sz="1000" dirty="0" err="1">
                <a:latin typeface="Arial" charset="0"/>
                <a:ea typeface="Arial" charset="0"/>
                <a:cs typeface="Arial" charset="0"/>
              </a:rPr>
              <a:t>www.ukbiobank.ac.uk</a:t>
            </a:r>
            <a:endParaRPr lang="en-US" sz="1000" dirty="0">
              <a:latin typeface="Arial" charset="0"/>
              <a:ea typeface="Arial" charset="0"/>
              <a:cs typeface="Arial" charset="0"/>
            </a:endParaRPr>
          </a:p>
        </p:txBody>
      </p:sp>
      <p:sp>
        <p:nvSpPr>
          <p:cNvPr id="9" name="TextBox 8"/>
          <p:cNvSpPr txBox="1"/>
          <p:nvPr/>
        </p:nvSpPr>
        <p:spPr>
          <a:xfrm>
            <a:off x="5014626" y="2139884"/>
            <a:ext cx="1309974" cy="369332"/>
          </a:xfrm>
          <a:prstGeom prst="rect">
            <a:avLst/>
          </a:prstGeom>
          <a:noFill/>
        </p:spPr>
        <p:txBody>
          <a:bodyPr wrap="none" rtlCol="0">
            <a:spAutoFit/>
          </a:bodyPr>
          <a:lstStyle/>
          <a:p>
            <a:r>
              <a:rPr lang="en-US" smtClean="0"/>
              <a:t>N = 100 000</a:t>
            </a:r>
            <a:endParaRPr lang="en-US"/>
          </a:p>
        </p:txBody>
      </p:sp>
      <p:sp>
        <p:nvSpPr>
          <p:cNvPr id="2" name="TextBox 1"/>
          <p:cNvSpPr txBox="1"/>
          <p:nvPr/>
        </p:nvSpPr>
        <p:spPr>
          <a:xfrm>
            <a:off x="7947246" y="122373"/>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82351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2196" y="145278"/>
            <a:ext cx="8951706" cy="6532676"/>
          </a:xfrm>
          <a:prstGeom prst="rect">
            <a:avLst/>
          </a:prstGeom>
        </p:spPr>
      </p:pic>
      <p:sp>
        <p:nvSpPr>
          <p:cNvPr id="3" name="TextBox 2"/>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4" name="Picture 3"/>
          <p:cNvPicPr>
            <a:picLocks noChangeAspect="1"/>
          </p:cNvPicPr>
          <p:nvPr/>
        </p:nvPicPr>
        <p:blipFill>
          <a:blip r:embed="rId4"/>
          <a:stretch>
            <a:fillRect/>
          </a:stretch>
        </p:blipFill>
        <p:spPr>
          <a:xfrm>
            <a:off x="211031" y="2486827"/>
            <a:ext cx="2366103" cy="4063525"/>
          </a:xfrm>
          <a:prstGeom prst="rect">
            <a:avLst/>
          </a:prstGeom>
          <a:ln>
            <a:solidFill>
              <a:schemeClr val="tx1"/>
            </a:solidFill>
          </a:ln>
        </p:spPr>
      </p:pic>
      <p:sp>
        <p:nvSpPr>
          <p:cNvPr id="5" name="TextBox 4"/>
          <p:cNvSpPr txBox="1"/>
          <p:nvPr/>
        </p:nvSpPr>
        <p:spPr>
          <a:xfrm>
            <a:off x="102549" y="1504060"/>
            <a:ext cx="2565126" cy="338554"/>
          </a:xfrm>
          <a:prstGeom prst="rect">
            <a:avLst/>
          </a:prstGeom>
          <a:noFill/>
        </p:spPr>
        <p:txBody>
          <a:bodyPr wrap="none" rtlCol="0">
            <a:spAutoFit/>
          </a:bodyPr>
          <a:lstStyle/>
          <a:p>
            <a:r>
              <a:rPr lang="en-US" sz="1600" dirty="0" err="1">
                <a:latin typeface="Arial" charset="0"/>
                <a:ea typeface="Arial" charset="0"/>
                <a:cs typeface="Arial" charset="0"/>
              </a:rPr>
              <a:t>c</a:t>
            </a:r>
            <a:r>
              <a:rPr lang="en-US" sz="1600" dirty="0" err="1" smtClean="0">
                <a:latin typeface="Arial" charset="0"/>
                <a:ea typeface="Arial" charset="0"/>
                <a:cs typeface="Arial" charset="0"/>
              </a:rPr>
              <a:t>omputationalmedicine.no</a:t>
            </a:r>
            <a:endParaRPr lang="en-US" sz="1600" dirty="0">
              <a:latin typeface="Arial" charset="0"/>
              <a:ea typeface="Arial" charset="0"/>
              <a:cs typeface="Arial" charset="0"/>
            </a:endParaRPr>
          </a:p>
        </p:txBody>
      </p:sp>
      <p:sp>
        <p:nvSpPr>
          <p:cNvPr id="6" name="TextBox 5"/>
          <p:cNvSpPr txBox="1"/>
          <p:nvPr/>
        </p:nvSpPr>
        <p:spPr>
          <a:xfrm>
            <a:off x="1563881" y="6323887"/>
            <a:ext cx="926857" cy="261610"/>
          </a:xfrm>
          <a:prstGeom prst="rect">
            <a:avLst/>
          </a:prstGeom>
          <a:noFill/>
        </p:spPr>
        <p:txBody>
          <a:bodyPr wrap="none" rtlCol="0">
            <a:spAutoFit/>
          </a:bodyPr>
          <a:lstStyle/>
          <a:p>
            <a:r>
              <a:rPr lang="en-US" sz="1100" dirty="0" err="1" smtClean="0"/>
              <a:t>UiB</a:t>
            </a:r>
            <a:r>
              <a:rPr lang="en-US" sz="1100" dirty="0" smtClean="0"/>
              <a:t>, IRIS, </a:t>
            </a:r>
            <a:r>
              <a:rPr lang="en-US" sz="1100" dirty="0" err="1" smtClean="0"/>
              <a:t>HiB</a:t>
            </a:r>
            <a:endParaRPr lang="en-US" sz="1100" dirty="0"/>
          </a:p>
        </p:txBody>
      </p:sp>
    </p:spTree>
    <p:extLst>
      <p:ext uri="{BB962C8B-B14F-4D97-AF65-F5344CB8AC3E}">
        <p14:creationId xmlns:p14="http://schemas.microsoft.com/office/powerpoint/2010/main" val="768998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21376" y="1008403"/>
            <a:ext cx="6157321" cy="5559039"/>
          </a:xfrm>
          <a:prstGeom prst="rect">
            <a:avLst/>
          </a:prstGeom>
        </p:spPr>
      </p:pic>
      <p:sp>
        <p:nvSpPr>
          <p:cNvPr id="3" name="TextBox 2"/>
          <p:cNvSpPr txBox="1"/>
          <p:nvPr/>
        </p:nvSpPr>
        <p:spPr>
          <a:xfrm>
            <a:off x="487110" y="145279"/>
            <a:ext cx="9852377" cy="523220"/>
          </a:xfrm>
          <a:prstGeom prst="rect">
            <a:avLst/>
          </a:prstGeom>
          <a:noFill/>
        </p:spPr>
        <p:txBody>
          <a:bodyPr wrap="none" rtlCol="0">
            <a:spAutoFit/>
          </a:bodyPr>
          <a:lstStyle/>
          <a:p>
            <a:r>
              <a:rPr lang="en-US" sz="2800" b="1" dirty="0" smtClean="0">
                <a:latin typeface="Arial" charset="0"/>
                <a:ea typeface="Arial" charset="0"/>
                <a:cs typeface="Arial" charset="0"/>
              </a:rPr>
              <a:t>Reproducible research  </a:t>
            </a:r>
            <a:r>
              <a:rPr lang="en-US" sz="2800" dirty="0" smtClean="0">
                <a:latin typeface="Arial" charset="0"/>
                <a:ea typeface="Arial" charset="0"/>
                <a:cs typeface="Arial" charset="0"/>
              </a:rPr>
              <a:t>–  </a:t>
            </a:r>
            <a:r>
              <a:rPr lang="en-US" sz="2800" b="1" dirty="0" smtClean="0">
                <a:latin typeface="Arial" charset="0"/>
                <a:ea typeface="Arial" charset="0"/>
                <a:cs typeface="Arial" charset="0"/>
              </a:rPr>
              <a:t>Open Science  </a:t>
            </a:r>
            <a:r>
              <a:rPr lang="en-US" sz="2800" dirty="0" smtClean="0">
                <a:latin typeface="Arial" charset="0"/>
                <a:ea typeface="Arial" charset="0"/>
                <a:cs typeface="Arial" charset="0"/>
              </a:rPr>
              <a:t>–  </a:t>
            </a:r>
            <a:r>
              <a:rPr lang="en-US" sz="2800" b="1" dirty="0" smtClean="0">
                <a:latin typeface="Arial" charset="0"/>
                <a:ea typeface="Arial" charset="0"/>
                <a:cs typeface="Arial" charset="0"/>
              </a:rPr>
              <a:t>Open source</a:t>
            </a:r>
            <a:endParaRPr lang="en-US" sz="2800" b="1"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232532" y="2235436"/>
            <a:ext cx="5574862" cy="3260221"/>
          </a:xfrm>
          <a:prstGeom prst="rect">
            <a:avLst/>
          </a:prstGeom>
        </p:spPr>
      </p:pic>
      <p:sp>
        <p:nvSpPr>
          <p:cNvPr id="5" name="TextBox 4"/>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
        <p:nvSpPr>
          <p:cNvPr id="6" name="Rectangle 5"/>
          <p:cNvSpPr/>
          <p:nvPr/>
        </p:nvSpPr>
        <p:spPr>
          <a:xfrm>
            <a:off x="645990" y="5725701"/>
            <a:ext cx="4492640" cy="461665"/>
          </a:xfrm>
          <a:prstGeom prst="rect">
            <a:avLst/>
          </a:prstGeom>
        </p:spPr>
        <p:txBody>
          <a:bodyPr wrap="none">
            <a:spAutoFit/>
          </a:bodyPr>
          <a:lstStyle/>
          <a:p>
            <a:r>
              <a:rPr lang="en-US" sz="2400" dirty="0">
                <a:solidFill>
                  <a:srgbClr val="1C1C1C"/>
                </a:solidFill>
                <a:latin typeface="Arial" charset="0"/>
                <a:ea typeface="Arial" charset="0"/>
                <a:cs typeface="Arial" charset="0"/>
              </a:rPr>
              <a:t>"Build software better, </a:t>
            </a:r>
            <a:r>
              <a:rPr lang="en-US" sz="2400" dirty="0" smtClean="0">
                <a:solidFill>
                  <a:srgbClr val="1C1C1C"/>
                </a:solidFill>
                <a:latin typeface="Arial" charset="0"/>
                <a:ea typeface="Arial" charset="0"/>
                <a:cs typeface="Arial" charset="0"/>
              </a:rPr>
              <a:t>together"</a:t>
            </a:r>
            <a:endParaRPr lang="en-US" sz="2400" dirty="0">
              <a:latin typeface="Arial" charset="0"/>
              <a:ea typeface="Arial" charset="0"/>
              <a:cs typeface="Arial" charset="0"/>
            </a:endParaRPr>
          </a:p>
        </p:txBody>
      </p:sp>
      <p:sp>
        <p:nvSpPr>
          <p:cNvPr id="7" name="TextBox 6"/>
          <p:cNvSpPr txBox="1"/>
          <p:nvPr/>
        </p:nvSpPr>
        <p:spPr>
          <a:xfrm>
            <a:off x="10998437" y="1375872"/>
            <a:ext cx="780983" cy="276999"/>
          </a:xfrm>
          <a:prstGeom prst="rect">
            <a:avLst/>
          </a:prstGeom>
          <a:noFill/>
        </p:spPr>
        <p:txBody>
          <a:bodyPr wrap="none" rtlCol="0">
            <a:spAutoFit/>
          </a:bodyPr>
          <a:lstStyle/>
          <a:p>
            <a:r>
              <a:rPr lang="en-US" sz="1200" i="1" dirty="0" smtClean="0">
                <a:latin typeface="Arial" charset="0"/>
                <a:ea typeface="Arial" charset="0"/>
                <a:cs typeface="Arial" charset="0"/>
              </a:rPr>
              <a:t>Example</a:t>
            </a:r>
            <a:endParaRPr lang="en-US" sz="1200" i="1" dirty="0">
              <a:latin typeface="Arial" charset="0"/>
              <a:ea typeface="Arial" charset="0"/>
              <a:cs typeface="Arial" charset="0"/>
            </a:endParaRPr>
          </a:p>
        </p:txBody>
      </p:sp>
      <p:sp>
        <p:nvSpPr>
          <p:cNvPr id="8" name="TextBox 7"/>
          <p:cNvSpPr txBox="1"/>
          <p:nvPr/>
        </p:nvSpPr>
        <p:spPr>
          <a:xfrm>
            <a:off x="459073" y="1033482"/>
            <a:ext cx="4183709" cy="892552"/>
          </a:xfrm>
          <a:prstGeom prst="rect">
            <a:avLst/>
          </a:prstGeom>
          <a:noFill/>
          <a:ln>
            <a:solidFill>
              <a:schemeClr val="tx1"/>
            </a:solidFill>
          </a:ln>
        </p:spPr>
        <p:txBody>
          <a:bodyPr wrap="none" rtlCol="0">
            <a:spAutoFit/>
          </a:bodyPr>
          <a:lstStyle/>
          <a:p>
            <a:r>
              <a:rPr lang="en-US" sz="2000" dirty="0" smtClean="0">
                <a:latin typeface="Arial" charset="0"/>
                <a:ea typeface="Arial" charset="0"/>
                <a:cs typeface="Arial" charset="0"/>
              </a:rPr>
              <a:t>Computational medicine </a:t>
            </a:r>
          </a:p>
          <a:p>
            <a:endParaRPr lang="en-US" sz="1050" dirty="0">
              <a:latin typeface="Arial" charset="0"/>
              <a:ea typeface="Arial" charset="0"/>
              <a:cs typeface="Arial" charset="0"/>
            </a:endParaRPr>
          </a:p>
          <a:p>
            <a:r>
              <a:rPr lang="en-US" sz="2000" dirty="0" smtClean="0">
                <a:latin typeface="Arial" charset="0"/>
                <a:ea typeface="Arial" charset="0"/>
                <a:cs typeface="Arial" charset="0"/>
              </a:rPr>
              <a:t>             </a:t>
            </a:r>
            <a:r>
              <a:rPr lang="en-US" dirty="0" smtClean="0">
                <a:latin typeface="Arial" charset="0"/>
                <a:ea typeface="Arial" charset="0"/>
                <a:cs typeface="Arial" charset="0"/>
              </a:rPr>
              <a:t>&amp;          Software development</a:t>
            </a:r>
            <a:endParaRPr lang="en-US" dirty="0">
              <a:latin typeface="Arial" charset="0"/>
              <a:ea typeface="Arial" charset="0"/>
              <a:cs typeface="Arial" charset="0"/>
            </a:endParaRPr>
          </a:p>
        </p:txBody>
      </p:sp>
    </p:spTree>
    <p:extLst>
      <p:ext uri="{BB962C8B-B14F-4D97-AF65-F5344CB8AC3E}">
        <p14:creationId xmlns:p14="http://schemas.microsoft.com/office/powerpoint/2010/main" val="218591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TotalTime>
  <Words>1306</Words>
  <Application>Microsoft Macintosh PowerPoint</Application>
  <PresentationFormat>Widescreen</PresentationFormat>
  <Paragraphs>271</Paragraphs>
  <Slides>21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ArialMT</vt:lpstr>
      <vt:lpstr>Calibri</vt:lpstr>
      <vt:lpstr>Calibri Light</vt:lpstr>
      <vt:lpstr>NimbusRomNo9L</vt:lpstr>
      <vt:lpstr>TimesNewRoman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Arvid Lundervold</dc:creator>
  <cp:lastModifiedBy>Arvid Lundervold</cp:lastModifiedBy>
  <cp:revision>455</cp:revision>
  <cp:lastPrinted>2016-05-10T06:38:45Z</cp:lastPrinted>
  <dcterms:created xsi:type="dcterms:W3CDTF">2016-02-16T11:42:35Z</dcterms:created>
  <dcterms:modified xsi:type="dcterms:W3CDTF">2016-09-21T12:29:43Z</dcterms:modified>
</cp:coreProperties>
</file>